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7" r:id="rId3"/>
    <p:sldId id="259" r:id="rId4"/>
    <p:sldId id="284" r:id="rId5"/>
    <p:sldId id="288" r:id="rId6"/>
    <p:sldId id="286" r:id="rId7"/>
    <p:sldId id="285" r:id="rId8"/>
    <p:sldId id="260" r:id="rId9"/>
    <p:sldId id="287" r:id="rId10"/>
    <p:sldId id="265" r:id="rId11"/>
    <p:sldId id="267" r:id="rId12"/>
    <p:sldId id="266" r:id="rId13"/>
    <p:sldId id="268" r:id="rId14"/>
    <p:sldId id="269" r:id="rId15"/>
    <p:sldId id="270" r:id="rId16"/>
    <p:sldId id="271" r:id="rId17"/>
    <p:sldId id="272" r:id="rId18"/>
    <p:sldId id="273" r:id="rId19"/>
    <p:sldId id="274" r:id="rId20"/>
    <p:sldId id="262" r:id="rId21"/>
    <p:sldId id="275" r:id="rId22"/>
    <p:sldId id="276" r:id="rId23"/>
    <p:sldId id="277" r:id="rId24"/>
    <p:sldId id="278" r:id="rId25"/>
    <p:sldId id="279" r:id="rId26"/>
    <p:sldId id="280" r:id="rId27"/>
    <p:sldId id="281" r:id="rId28"/>
    <p:sldId id="282" r:id="rId29"/>
    <p:sldId id="283" r:id="rId30"/>
    <p:sldId id="263"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04" d="100"/>
          <a:sy n="104" d="100"/>
        </p:scale>
        <p:origin x="1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3.svg"/><Relationship Id="rId5" Type="http://schemas.openxmlformats.org/officeDocument/2006/relationships/image" Target="../media/image42.png"/><Relationship Id="rId4" Type="http://schemas.openxmlformats.org/officeDocument/2006/relationships/image" Target="../media/image2.svg"/><Relationship Id="rId3" Type="http://schemas.openxmlformats.org/officeDocument/2006/relationships/image" Target="../media/image41.png"/><Relationship Id="rId2" Type="http://schemas.openxmlformats.org/officeDocument/2006/relationships/image" Target="../media/image1.svg"/><Relationship Id="rId1" Type="http://schemas.openxmlformats.org/officeDocument/2006/relationships/image" Target="../media/image40.png"/></Relationships>
</file>

<file path=ppt/diagrams/_rels/data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46.png"/><Relationship Id="rId4" Type="http://schemas.openxmlformats.org/officeDocument/2006/relationships/image" Target="../media/image6.svg"/><Relationship Id="rId3" Type="http://schemas.openxmlformats.org/officeDocument/2006/relationships/image" Target="../media/image45.png"/><Relationship Id="rId2" Type="http://schemas.openxmlformats.org/officeDocument/2006/relationships/image" Target="../media/image5.svg"/><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6" Type="http://schemas.openxmlformats.org/officeDocument/2006/relationships/image" Target="../media/image10.svg"/><Relationship Id="rId5" Type="http://schemas.openxmlformats.org/officeDocument/2006/relationships/image" Target="../media/image49.png"/><Relationship Id="rId4" Type="http://schemas.openxmlformats.org/officeDocument/2006/relationships/image" Target="../media/image9.svg"/><Relationship Id="rId3" Type="http://schemas.openxmlformats.org/officeDocument/2006/relationships/image" Target="../media/image48.png"/><Relationship Id="rId2" Type="http://schemas.openxmlformats.org/officeDocument/2006/relationships/image" Target="../media/image8.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3.svg"/><Relationship Id="rId5" Type="http://schemas.openxmlformats.org/officeDocument/2006/relationships/image" Target="../media/image42.png"/><Relationship Id="rId4" Type="http://schemas.openxmlformats.org/officeDocument/2006/relationships/image" Target="../media/image2.svg"/><Relationship Id="rId3" Type="http://schemas.openxmlformats.org/officeDocument/2006/relationships/image" Target="../media/image41.png"/><Relationship Id="rId2" Type="http://schemas.openxmlformats.org/officeDocument/2006/relationships/image" Target="../media/image1.svg"/><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46.png"/><Relationship Id="rId4" Type="http://schemas.openxmlformats.org/officeDocument/2006/relationships/image" Target="../media/image6.svg"/><Relationship Id="rId3" Type="http://schemas.openxmlformats.org/officeDocument/2006/relationships/image" Target="../media/image45.png"/><Relationship Id="rId2" Type="http://schemas.openxmlformats.org/officeDocument/2006/relationships/image" Target="../media/image5.svg"/><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6" Type="http://schemas.openxmlformats.org/officeDocument/2006/relationships/image" Target="../media/image10.svg"/><Relationship Id="rId5" Type="http://schemas.openxmlformats.org/officeDocument/2006/relationships/image" Target="../media/image49.png"/><Relationship Id="rId4" Type="http://schemas.openxmlformats.org/officeDocument/2006/relationships/image" Target="../media/image9.svg"/><Relationship Id="rId3" Type="http://schemas.openxmlformats.org/officeDocument/2006/relationships/image" Target="../media/image48.png"/><Relationship Id="rId2" Type="http://schemas.openxmlformats.org/officeDocument/2006/relationships/image" Target="../media/image8.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dgm:t>
        <a:bodyPr/>
        <a:lstStyle/>
        <a:p>
          <a:pPr>
            <a:lnSpc>
              <a:spcPct val="100000"/>
            </a:lnSpc>
          </a:pPr>
          <a:r>
            <a:rPr lang="en-IN" dirty="0"/>
            <a:t>Micro Credit on cell phone balances is very useful to customers which help in having uninterrupted communications.</a:t>
          </a:r>
          <a:endParaRPr lang="en-US" dirty="0"/>
        </a:p>
      </dgm:t>
    </dgm:pt>
    <dgm:pt modelId="{1FDCF362-FA05-45DA-AE38-31F1EF52D91F}" cxnId="{59AE3295-264E-4037-AADC-01EF22878D2B}" type="parTrans">
      <dgm:prSet/>
      <dgm:spPr/>
      <dgm:t>
        <a:bodyPr/>
        <a:lstStyle/>
        <a:p>
          <a:endParaRPr lang="en-US"/>
        </a:p>
      </dgm:t>
    </dgm:pt>
    <dgm:pt modelId="{F75EA2BF-68BE-439D-B9A5-218FD5CE3839}" cxnId="{59AE3295-264E-4037-AADC-01EF22878D2B}" type="sibTrans">
      <dgm:prSet/>
      <dgm:spPr/>
      <dgm:t>
        <a:bodyPr/>
        <a:lstStyle/>
        <a:p>
          <a:pPr>
            <a:lnSpc>
              <a:spcPct val="100000"/>
            </a:lnSpc>
          </a:pPr>
          <a:endParaRPr lang="en-US"/>
        </a:p>
      </dgm:t>
    </dgm:pt>
    <dgm:pt modelId="{105AF454-6AF9-441A-8543-69433F6628A1}">
      <dgm:prSet/>
      <dgm:spPr/>
      <dgm:t>
        <a:bodyPr/>
        <a:lstStyle/>
        <a:p>
          <a:pPr>
            <a:lnSpc>
              <a:spcPct val="100000"/>
            </a:lnSpc>
          </a:pPr>
          <a:r>
            <a:rPr lang="en-IN"/>
            <a:t>Targeting the selected customer who are creditable in repaying of Micro Loans help Telecom Company a repetitive cashflow and customer satisfaction is achieved.</a:t>
          </a:r>
          <a:endParaRPr lang="en-US"/>
        </a:p>
      </dgm:t>
    </dgm:pt>
    <dgm:pt modelId="{3F28914D-B203-4CA9-B6B4-D3F142A65116}" cxnId="{0D75ACEE-A3C9-4B7B-9C14-098ABF472AF8}" type="parTrans">
      <dgm:prSet/>
      <dgm:spPr/>
      <dgm:t>
        <a:bodyPr/>
        <a:lstStyle/>
        <a:p>
          <a:endParaRPr lang="en-US"/>
        </a:p>
      </dgm:t>
    </dgm:pt>
    <dgm:pt modelId="{59307F4F-BD17-4CF6-86EF-EFA04B26B0BD}" cxnId="{0D75ACEE-A3C9-4B7B-9C14-098ABF472AF8}" type="sibTrans">
      <dgm:prSet/>
      <dgm:spPr/>
      <dgm:t>
        <a:bodyPr/>
        <a:lstStyle/>
        <a:p>
          <a:pPr>
            <a:lnSpc>
              <a:spcPct val="100000"/>
            </a:lnSpc>
          </a:pPr>
          <a:endParaRPr lang="en-US"/>
        </a:p>
      </dgm:t>
    </dgm:pt>
    <dgm:pt modelId="{2215784A-8DD0-40FD-BACA-A4B1DEB9A73E}">
      <dgm:prSet/>
      <dgm:spPr/>
      <dgm:t>
        <a:bodyPr/>
        <a:lstStyle/>
        <a:p>
          <a:pPr>
            <a:lnSpc>
              <a:spcPct val="100000"/>
            </a:lnSpc>
          </a:pPr>
          <a:r>
            <a:rPr lang="en-IN" dirty="0"/>
            <a:t>Communication being important part no one want to run out of balance and these leading would help in missing out the service blockages and helps in never ending customer lifetime with the brand.</a:t>
          </a:r>
          <a:endParaRPr lang="en-US" dirty="0"/>
        </a:p>
      </dgm:t>
    </dgm:pt>
    <dgm:pt modelId="{25CF3CCA-FB11-4883-8860-A9BF81895FF0}" cxnId="{4A53C664-1A2F-4909-9E32-BD4B73CD4E5B}" type="parTrans">
      <dgm:prSet/>
      <dgm:spPr/>
      <dgm:t>
        <a:bodyPr/>
        <a:lstStyle/>
        <a:p>
          <a:endParaRPr lang="en-US"/>
        </a:p>
      </dgm:t>
    </dgm:pt>
    <dgm:pt modelId="{81BB210D-2913-4944-ADAF-32A380BDFA98}" cxnId="{4A53C664-1A2F-4909-9E32-BD4B73CD4E5B}" type="sibTrans">
      <dgm:prSet/>
      <dgm:spPr/>
      <dgm:t>
        <a:bodyPr/>
        <a:lstStyle/>
        <a:p>
          <a:pPr>
            <a:lnSpc>
              <a:spcPct val="100000"/>
            </a:lnSpc>
          </a:pPr>
          <a:endParaRPr lang="en-US"/>
        </a:p>
      </dgm:t>
    </dgm:pt>
    <dgm:pt modelId="{D732ACF8-EF27-4C23-991F-8ACAE7FDEE6F}">
      <dgm:prSet/>
      <dgm:spPr/>
      <dgm:t>
        <a:bodyPr/>
        <a:lstStyle/>
        <a:p>
          <a:pPr>
            <a:lnSpc>
              <a:spcPct val="100000"/>
            </a:lnSpc>
          </a:pPr>
          <a:r>
            <a:rPr lang="en-US"/>
            <a:t>Focus is on providing their services and products to low-income families and poor customers that can help them in the need of hour. </a:t>
          </a:r>
        </a:p>
      </dgm:t>
    </dgm:pt>
    <dgm:pt modelId="{7D40BE56-5E48-4D79-A5CD-B03A8B65EEE6}" cxnId="{EB5A2111-60D2-43C3-A3FF-CCFAF4552F32}" type="parTrans">
      <dgm:prSet/>
      <dgm:spPr/>
      <dgm:t>
        <a:bodyPr/>
        <a:lstStyle/>
        <a:p>
          <a:endParaRPr lang="en-US"/>
        </a:p>
      </dgm:t>
    </dgm:pt>
    <dgm:pt modelId="{3D6A7BC3-B684-434F-AA3F-E42C22BF9E5D}" cxnId="{EB5A2111-60D2-43C3-A3FF-CCFAF4552F32}" type="sibTrans">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dgm:pt>
    <dgm:pt modelId="{C41F4B56-440E-44E8-9283-85DCF2349BAC}" type="pres">
      <dgm:prSet presAssocID="{4B1CB9AC-FA64-4241-88FE-F81C8B4FC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pt>
    <dgm:pt modelId="{62D80163-920A-4A65-8C97-A5C28E2F5010}" type="pres">
      <dgm:prSet presAssocID="{F75EA2BF-68BE-439D-B9A5-218FD5CE3839}" presName="sibTrans" presStyleLbl="sibTrans2D1" presStyleIdx="0" presStyleCnt="0"/>
      <dgm:spPr/>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dgm:pt>
    <dgm:pt modelId="{DAAF6AF1-216A-4214-AD4B-8A21C4929E83}" type="pres">
      <dgm:prSet presAssocID="{105AF454-6AF9-441A-8543-69433F6628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pt>
    <dgm:pt modelId="{DFFDE199-2662-4D28-B1C8-CC982796F468}" type="pres">
      <dgm:prSet presAssocID="{59307F4F-BD17-4CF6-86EF-EFA04B26B0BD}" presName="sibTrans" presStyleLbl="sibTrans2D1" presStyleIdx="0" presStyleCnt="0"/>
      <dgm:spPr/>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dgm:pt>
    <dgm:pt modelId="{D425A0D6-47CE-4189-8CB4-D65D6A7D247A}" type="pres">
      <dgm:prSet presAssocID="{2215784A-8DD0-40FD-BACA-A4B1DEB9A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pt>
    <dgm:pt modelId="{5F3BB80F-A441-46A1-A00E-75738755DFFC}" type="pres">
      <dgm:prSet presAssocID="{81BB210D-2913-4944-ADAF-32A380BDFA98}" presName="sibTrans" presStyleLbl="sibTrans2D1" presStyleIdx="0" presStyleCnt="0"/>
      <dgm:spPr/>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dgm:pt>
    <dgm:pt modelId="{2BF06E37-2441-4619-A341-10F342E383AF}" type="pres">
      <dgm:prSet presAssocID="{D732ACF8-EF27-4C23-991F-8ACAE7FDE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pt>
  </dgm:ptLst>
  <dgm:cxnLst>
    <dgm:cxn modelId="{EB5A2111-60D2-43C3-A3FF-CCFAF4552F32}" srcId="{A385AC72-191C-41EF-A229-A37BC6E038C2}" destId="{D732ACF8-EF27-4C23-991F-8ACAE7FDEE6F}" srcOrd="3" destOrd="0" parTransId="{7D40BE56-5E48-4D79-A5CD-B03A8B65EEE6}" sibTransId="{3D6A7BC3-B684-434F-AA3F-E42C22BF9E5D}"/>
    <dgm:cxn modelId="{F083912E-CC29-4604-BF73-5D0DF6EC5567}" type="presOf" srcId="{105AF454-6AF9-441A-8543-69433F6628A1}" destId="{87B530B1-4E84-47DD-B9C3-E997AD0273C6}"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C02CB29C-FBD7-4493-94B9-B374784487AB}" type="presOf" srcId="{D732ACF8-EF27-4C23-991F-8ACAE7FDEE6F}" destId="{22BFD890-4F80-4507-9E5C-FA900C831DC2}"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73306-0E7F-4F9A-A0DB-79129C6474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800958-F0C7-4128-A50D-A6867640E637}">
      <dgm:prSet/>
      <dgm:spPr/>
      <dgm:t>
        <a:bodyPr/>
        <a:lstStyle/>
        <a:p>
          <a:pPr>
            <a:lnSpc>
              <a:spcPct val="100000"/>
            </a:lnSpc>
          </a:pPr>
          <a:r>
            <a:rPr lang="en-IN" b="1">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b="1">
            <a:latin typeface="Times New Roman" panose="02020603050405020304" pitchFamily="18" charset="0"/>
            <a:cs typeface="Times New Roman" panose="02020603050405020304" pitchFamily="18" charset="0"/>
          </a:endParaRPr>
        </a:p>
      </dgm:t>
    </dgm:pt>
    <dgm:pt modelId="{B5357DF6-3EB3-4A4A-9EBC-1C34BE376C2A}" cxnId="{0EF41716-8673-4AC2-B975-4497CCA5D049}" type="parTrans">
      <dgm:prSet/>
      <dgm:spPr/>
      <dgm:t>
        <a:bodyPr/>
        <a:lstStyle/>
        <a:p>
          <a:endParaRPr lang="en-US">
            <a:latin typeface="Times New Roman" panose="02020603050405020304" pitchFamily="18" charset="0"/>
            <a:cs typeface="Times New Roman" panose="02020603050405020304" pitchFamily="18" charset="0"/>
          </a:endParaRPr>
        </a:p>
      </dgm:t>
    </dgm:pt>
    <dgm:pt modelId="{DD4B17DC-4E8E-4C6F-B2E3-B34DC57154A7}" cxnId="{0EF41716-8673-4AC2-B975-4497CCA5D049}" type="sibTrans">
      <dgm:prSet phldrT="01"/>
      <dgm:spPr/>
      <dgm:t>
        <a:bodyPr/>
        <a:lstStyle/>
        <a:p>
          <a:endParaRPr lang="en-US">
            <a:latin typeface="Times New Roman" panose="02020603050405020304" pitchFamily="18" charset="0"/>
            <a:cs typeface="Times New Roman" panose="02020603050405020304" pitchFamily="18" charset="0"/>
          </a:endParaRPr>
        </a:p>
      </dgm:t>
    </dgm:pt>
    <dgm:pt modelId="{4689F0CE-EB1E-4E28-8686-FF57F4EA0AB0}">
      <dgm:prSet/>
      <dgm:spPr/>
      <dgm:t>
        <a:bodyPr/>
        <a:lstStyle/>
        <a:p>
          <a:pPr>
            <a:lnSpc>
              <a:spcPct val="100000"/>
            </a:lnSpc>
          </a:pPr>
          <a:r>
            <a:rPr lang="en-IN" b="1">
              <a:latin typeface="Times New Roman" panose="02020603050405020304" pitchFamily="18" charset="0"/>
              <a:cs typeface="Times New Roman" panose="02020603050405020304" pitchFamily="18" charset="0"/>
            </a:rPr>
            <a:t>X and Y variables are assigned with Independent data  and Target data.</a:t>
          </a:r>
          <a:endParaRPr lang="en-US" b="1">
            <a:latin typeface="Times New Roman" panose="02020603050405020304" pitchFamily="18" charset="0"/>
            <a:cs typeface="Times New Roman" panose="02020603050405020304" pitchFamily="18" charset="0"/>
          </a:endParaRPr>
        </a:p>
      </dgm:t>
    </dgm:pt>
    <dgm:pt modelId="{445CD82C-CED0-48A0-83AE-FD5D5CAE3B8F}" cxnId="{18BD5182-26AA-4EFE-AB54-2323F4BB2B26}" type="parTrans">
      <dgm:prSet/>
      <dgm:spPr/>
      <dgm:t>
        <a:bodyPr/>
        <a:lstStyle/>
        <a:p>
          <a:endParaRPr lang="en-US">
            <a:latin typeface="Times New Roman" panose="02020603050405020304" pitchFamily="18" charset="0"/>
            <a:cs typeface="Times New Roman" panose="02020603050405020304" pitchFamily="18" charset="0"/>
          </a:endParaRPr>
        </a:p>
      </dgm:t>
    </dgm:pt>
    <dgm:pt modelId="{39157BA3-8DFD-4F2D-B6F6-A0FD19B47172}" cxnId="{18BD5182-26AA-4EFE-AB54-2323F4BB2B26}" type="sibTrans">
      <dgm:prSet phldrT="02"/>
      <dgm:spPr/>
      <dgm:t>
        <a:bodyPr/>
        <a:lstStyle/>
        <a:p>
          <a:endParaRPr lang="en-US">
            <a:latin typeface="Times New Roman" panose="02020603050405020304" pitchFamily="18" charset="0"/>
            <a:cs typeface="Times New Roman" panose="02020603050405020304" pitchFamily="18" charset="0"/>
          </a:endParaRPr>
        </a:p>
      </dgm:t>
    </dgm:pt>
    <dgm:pt modelId="{13082CA7-3183-42DC-B897-1F108F2A69F0}">
      <dgm:prSet/>
      <dgm:spPr/>
      <dgm:t>
        <a:bodyPr/>
        <a:lstStyle/>
        <a:p>
          <a:pPr>
            <a:lnSpc>
              <a:spcPct val="100000"/>
            </a:lnSpc>
          </a:pPr>
          <a:r>
            <a:rPr lang="en-IN" b="1">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b="1">
            <a:latin typeface="Times New Roman" panose="02020603050405020304" pitchFamily="18" charset="0"/>
            <a:cs typeface="Times New Roman" panose="02020603050405020304" pitchFamily="18" charset="0"/>
          </a:endParaRPr>
        </a:p>
      </dgm:t>
    </dgm:pt>
    <dgm:pt modelId="{DFECD596-E4B9-4EED-847E-7AF0C10166CF}" cxnId="{35BA9C2D-0878-4C52-8C21-DC52925BC8D6}" type="parTrans">
      <dgm:prSet/>
      <dgm:spPr/>
      <dgm:t>
        <a:bodyPr/>
        <a:lstStyle/>
        <a:p>
          <a:endParaRPr lang="en-US">
            <a:latin typeface="Times New Roman" panose="02020603050405020304" pitchFamily="18" charset="0"/>
            <a:cs typeface="Times New Roman" panose="02020603050405020304" pitchFamily="18" charset="0"/>
          </a:endParaRPr>
        </a:p>
      </dgm:t>
    </dgm:pt>
    <dgm:pt modelId="{E4FAA4F8-4308-4D8F-9D3B-213B4B22656B}" cxnId="{35BA9C2D-0878-4C52-8C21-DC52925BC8D6}" type="sibTrans">
      <dgm:prSet phldrT="03"/>
      <dgm:spPr/>
      <dgm:t>
        <a:bodyPr/>
        <a:lstStyle/>
        <a:p>
          <a:endParaRPr lang="en-US">
            <a:latin typeface="Times New Roman" panose="02020603050405020304" pitchFamily="18" charset="0"/>
            <a:cs typeface="Times New Roman" panose="02020603050405020304" pitchFamily="18" charset="0"/>
          </a:endParaRPr>
        </a:p>
      </dgm:t>
    </dgm:pt>
    <dgm:pt modelId="{0EFB3C03-EE4F-4166-8E13-C874B5674045}" type="pres">
      <dgm:prSet presAssocID="{E0973306-0E7F-4F9A-A0DB-79129C647417}" presName="root" presStyleCnt="0">
        <dgm:presLayoutVars>
          <dgm:dir/>
          <dgm:resizeHandles val="exact"/>
        </dgm:presLayoutVars>
      </dgm:prSet>
      <dgm:spPr/>
    </dgm:pt>
    <dgm:pt modelId="{679A764B-E655-47AF-A7D4-A4E1CF3776D0}" type="pres">
      <dgm:prSet presAssocID="{51800958-F0C7-4128-A50D-A6867640E637}" presName="compNode" presStyleCnt="0"/>
      <dgm:spPr/>
    </dgm:pt>
    <dgm:pt modelId="{E5E48801-520D-405B-A529-0349B83F1904}" type="pres">
      <dgm:prSet presAssocID="{51800958-F0C7-4128-A50D-A6867640E637}" presName="bgRect" presStyleLbl="bgShp" presStyleIdx="0" presStyleCnt="3"/>
      <dgm:spPr/>
    </dgm:pt>
    <dgm:pt modelId="{AA43A667-6CF8-4E0B-914D-CE9FF21B00D9}" type="pres">
      <dgm:prSet presAssocID="{51800958-F0C7-4128-A50D-A6867640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108C6A98-2CBA-4BAE-A3C4-2F1525A878AC}" type="pres">
      <dgm:prSet presAssocID="{51800958-F0C7-4128-A50D-A6867640E637}" presName="spaceRect" presStyleCnt="0"/>
      <dgm:spPr/>
    </dgm:pt>
    <dgm:pt modelId="{8A5D5AA1-098A-4E9F-B40E-552D1B0E7E9D}" type="pres">
      <dgm:prSet presAssocID="{51800958-F0C7-4128-A50D-A6867640E637}" presName="parTx" presStyleLbl="revTx" presStyleIdx="0" presStyleCnt="3">
        <dgm:presLayoutVars>
          <dgm:chMax val="0"/>
          <dgm:chPref val="0"/>
        </dgm:presLayoutVars>
      </dgm:prSet>
      <dgm:spPr/>
    </dgm:pt>
    <dgm:pt modelId="{D4594973-DEF0-4DE7-9652-713393E98CAD}" type="pres">
      <dgm:prSet presAssocID="{DD4B17DC-4E8E-4C6F-B2E3-B34DC57154A7}" presName="sibTrans" presStyleCnt="0"/>
      <dgm:spPr/>
    </dgm:pt>
    <dgm:pt modelId="{9385F2AB-42CA-4DD4-812B-726990933583}" type="pres">
      <dgm:prSet presAssocID="{4689F0CE-EB1E-4E28-8686-FF57F4EA0AB0}" presName="compNode" presStyleCnt="0"/>
      <dgm:spPr/>
    </dgm:pt>
    <dgm:pt modelId="{C9E51FEE-8022-4571-ACCA-EF2D905079FF}" type="pres">
      <dgm:prSet presAssocID="{4689F0CE-EB1E-4E28-8686-FF57F4EA0AB0}" presName="bgRect" presStyleLbl="bgShp" presStyleIdx="1" presStyleCnt="3"/>
      <dgm:spPr/>
    </dgm:pt>
    <dgm:pt modelId="{495EDEFE-81A5-457E-BD5E-5B10877F4C64}" type="pres">
      <dgm:prSet presAssocID="{4689F0CE-EB1E-4E28-8686-FF57F4EA0A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418D1E1-3B19-407D-BC5E-FD053E64EB47}" type="pres">
      <dgm:prSet presAssocID="{4689F0CE-EB1E-4E28-8686-FF57F4EA0AB0}" presName="spaceRect" presStyleCnt="0"/>
      <dgm:spPr/>
    </dgm:pt>
    <dgm:pt modelId="{E3A10890-E47D-442D-8084-CF8652BD9B15}" type="pres">
      <dgm:prSet presAssocID="{4689F0CE-EB1E-4E28-8686-FF57F4EA0AB0}" presName="parTx" presStyleLbl="revTx" presStyleIdx="1" presStyleCnt="3">
        <dgm:presLayoutVars>
          <dgm:chMax val="0"/>
          <dgm:chPref val="0"/>
        </dgm:presLayoutVars>
      </dgm:prSet>
      <dgm:spPr/>
    </dgm:pt>
    <dgm:pt modelId="{6BE2ED38-2BAA-4790-8F8C-F8F22E389FD9}" type="pres">
      <dgm:prSet presAssocID="{39157BA3-8DFD-4F2D-B6F6-A0FD19B47172}" presName="sibTrans" presStyleCnt="0"/>
      <dgm:spPr/>
    </dgm:pt>
    <dgm:pt modelId="{FACE97A7-1028-4C5C-B254-76D846314194}" type="pres">
      <dgm:prSet presAssocID="{13082CA7-3183-42DC-B897-1F108F2A69F0}" presName="compNode" presStyleCnt="0"/>
      <dgm:spPr/>
    </dgm:pt>
    <dgm:pt modelId="{1AB4EE7E-1983-4980-A722-1FB38DDDEFC6}" type="pres">
      <dgm:prSet presAssocID="{13082CA7-3183-42DC-B897-1F108F2A69F0}" presName="bgRect" presStyleLbl="bgShp" presStyleIdx="2" presStyleCnt="3"/>
      <dgm:spPr/>
    </dgm:pt>
    <dgm:pt modelId="{F30F4577-DC28-4058-86EF-B42D8E0B4CAB}" type="pres">
      <dgm:prSet presAssocID="{13082CA7-3183-42DC-B897-1F108F2A6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B08835EE-4362-441A-A1F3-75BF1CBC023D}" type="pres">
      <dgm:prSet presAssocID="{13082CA7-3183-42DC-B897-1F108F2A69F0}" presName="spaceRect" presStyleCnt="0"/>
      <dgm:spPr/>
    </dgm:pt>
    <dgm:pt modelId="{6C3BEA26-0B0B-4813-8A26-51537B22DDB4}" type="pres">
      <dgm:prSet presAssocID="{13082CA7-3183-42DC-B897-1F108F2A69F0}" presName="parTx" presStyleLbl="revTx" presStyleIdx="2" presStyleCnt="3">
        <dgm:presLayoutVars>
          <dgm:chMax val="0"/>
          <dgm:chPref val="0"/>
        </dgm:presLayoutVars>
      </dgm:prSet>
      <dgm:spPr/>
    </dgm:pt>
  </dgm:ptLst>
  <dgm:cxnLst>
    <dgm:cxn modelId="{0EF41716-8673-4AC2-B975-4497CCA5D049}" srcId="{E0973306-0E7F-4F9A-A0DB-79129C647417}" destId="{51800958-F0C7-4128-A50D-A6867640E637}" srcOrd="0" destOrd="0" parTransId="{B5357DF6-3EB3-4A4A-9EBC-1C34BE376C2A}" sibTransId="{DD4B17DC-4E8E-4C6F-B2E3-B34DC57154A7}"/>
    <dgm:cxn modelId="{35BA9C2D-0878-4C52-8C21-DC52925BC8D6}" srcId="{E0973306-0E7F-4F9A-A0DB-79129C647417}" destId="{13082CA7-3183-42DC-B897-1F108F2A69F0}" srcOrd="2" destOrd="0" parTransId="{DFECD596-E4B9-4EED-847E-7AF0C10166CF}" sibTransId="{E4FAA4F8-4308-4D8F-9D3B-213B4B22656B}"/>
    <dgm:cxn modelId="{8394AC76-C504-4412-98CC-95351FA5623D}" type="presOf" srcId="{4689F0CE-EB1E-4E28-8686-FF57F4EA0AB0}" destId="{E3A10890-E47D-442D-8084-CF8652BD9B15}" srcOrd="0" destOrd="0" presId="urn:microsoft.com/office/officeart/2018/2/layout/IconVerticalSolidList"/>
    <dgm:cxn modelId="{18BD5182-26AA-4EFE-AB54-2323F4BB2B26}" srcId="{E0973306-0E7F-4F9A-A0DB-79129C647417}" destId="{4689F0CE-EB1E-4E28-8686-FF57F4EA0AB0}" srcOrd="1" destOrd="0" parTransId="{445CD82C-CED0-48A0-83AE-FD5D5CAE3B8F}" sibTransId="{39157BA3-8DFD-4F2D-B6F6-A0FD19B47172}"/>
    <dgm:cxn modelId="{047119DC-C0F8-4944-AC51-D082BEE26F02}" type="presOf" srcId="{51800958-F0C7-4128-A50D-A6867640E637}" destId="{8A5D5AA1-098A-4E9F-B40E-552D1B0E7E9D}" srcOrd="0" destOrd="0" presId="urn:microsoft.com/office/officeart/2018/2/layout/IconVerticalSolidList"/>
    <dgm:cxn modelId="{96464CE4-3770-42FC-8632-AA55A5192A9F}" type="presOf" srcId="{E0973306-0E7F-4F9A-A0DB-79129C647417}" destId="{0EFB3C03-EE4F-4166-8E13-C874B5674045}" srcOrd="0" destOrd="0" presId="urn:microsoft.com/office/officeart/2018/2/layout/IconVerticalSolidList"/>
    <dgm:cxn modelId="{250733EB-CEFC-4627-8FB6-6569D3E1A32D}" type="presOf" srcId="{13082CA7-3183-42DC-B897-1F108F2A69F0}" destId="{6C3BEA26-0B0B-4813-8A26-51537B22DDB4}" srcOrd="0" destOrd="0" presId="urn:microsoft.com/office/officeart/2018/2/layout/IconVerticalSolidList"/>
    <dgm:cxn modelId="{8A2DD58F-5017-4AB3-8764-FFE39CC9FA13}" type="presParOf" srcId="{0EFB3C03-EE4F-4166-8E13-C874B5674045}" destId="{679A764B-E655-47AF-A7D4-A4E1CF3776D0}" srcOrd="0" destOrd="0" presId="urn:microsoft.com/office/officeart/2018/2/layout/IconVerticalSolidList"/>
    <dgm:cxn modelId="{BC24844D-D0BA-4F43-991F-E2749B27E9F2}" type="presParOf" srcId="{679A764B-E655-47AF-A7D4-A4E1CF3776D0}" destId="{E5E48801-520D-405B-A529-0349B83F1904}" srcOrd="0" destOrd="0" presId="urn:microsoft.com/office/officeart/2018/2/layout/IconVerticalSolidList"/>
    <dgm:cxn modelId="{10AF4AFC-4B0E-46F9-94E6-B553778037FE}" type="presParOf" srcId="{679A764B-E655-47AF-A7D4-A4E1CF3776D0}" destId="{AA43A667-6CF8-4E0B-914D-CE9FF21B00D9}" srcOrd="1" destOrd="0" presId="urn:microsoft.com/office/officeart/2018/2/layout/IconVerticalSolidList"/>
    <dgm:cxn modelId="{601F2BF2-F8B0-43DB-A59E-86276AD1A3D6}" type="presParOf" srcId="{679A764B-E655-47AF-A7D4-A4E1CF3776D0}" destId="{108C6A98-2CBA-4BAE-A3C4-2F1525A878AC}" srcOrd="2" destOrd="0" presId="urn:microsoft.com/office/officeart/2018/2/layout/IconVerticalSolidList"/>
    <dgm:cxn modelId="{B539210B-D0E9-4E23-BB36-2C8875710BD1}" type="presParOf" srcId="{679A764B-E655-47AF-A7D4-A4E1CF3776D0}" destId="{8A5D5AA1-098A-4E9F-B40E-552D1B0E7E9D}" srcOrd="3" destOrd="0" presId="urn:microsoft.com/office/officeart/2018/2/layout/IconVerticalSolidList"/>
    <dgm:cxn modelId="{AAED8241-8D7C-4528-8FC9-886A69BF0C38}" type="presParOf" srcId="{0EFB3C03-EE4F-4166-8E13-C874B5674045}" destId="{D4594973-DEF0-4DE7-9652-713393E98CAD}" srcOrd="1" destOrd="0" presId="urn:microsoft.com/office/officeart/2018/2/layout/IconVerticalSolidList"/>
    <dgm:cxn modelId="{3DF118EE-538C-422C-9682-E52653870B99}" type="presParOf" srcId="{0EFB3C03-EE4F-4166-8E13-C874B5674045}" destId="{9385F2AB-42CA-4DD4-812B-726990933583}" srcOrd="2" destOrd="0" presId="urn:microsoft.com/office/officeart/2018/2/layout/IconVerticalSolidList"/>
    <dgm:cxn modelId="{C139E946-F782-4F65-8FDA-98D79F7BFB9D}" type="presParOf" srcId="{9385F2AB-42CA-4DD4-812B-726990933583}" destId="{C9E51FEE-8022-4571-ACCA-EF2D905079FF}" srcOrd="0" destOrd="0" presId="urn:microsoft.com/office/officeart/2018/2/layout/IconVerticalSolidList"/>
    <dgm:cxn modelId="{6820B365-F5F0-4928-A9CC-D281DF25DD99}" type="presParOf" srcId="{9385F2AB-42CA-4DD4-812B-726990933583}" destId="{495EDEFE-81A5-457E-BD5E-5B10877F4C64}" srcOrd="1" destOrd="0" presId="urn:microsoft.com/office/officeart/2018/2/layout/IconVerticalSolidList"/>
    <dgm:cxn modelId="{46E1B72F-47D3-43D6-AB5B-1E9683567ACC}" type="presParOf" srcId="{9385F2AB-42CA-4DD4-812B-726990933583}" destId="{D418D1E1-3B19-407D-BC5E-FD053E64EB47}" srcOrd="2" destOrd="0" presId="urn:microsoft.com/office/officeart/2018/2/layout/IconVerticalSolidList"/>
    <dgm:cxn modelId="{5CE97248-B982-4C86-9111-5DA8E5C55659}" type="presParOf" srcId="{9385F2AB-42CA-4DD4-812B-726990933583}" destId="{E3A10890-E47D-442D-8084-CF8652BD9B15}" srcOrd="3" destOrd="0" presId="urn:microsoft.com/office/officeart/2018/2/layout/IconVerticalSolidList"/>
    <dgm:cxn modelId="{8DA7F22C-2BA1-4004-823F-EE6F5CC9D9B0}" type="presParOf" srcId="{0EFB3C03-EE4F-4166-8E13-C874B5674045}" destId="{6BE2ED38-2BAA-4790-8F8C-F8F22E389FD9}" srcOrd="3" destOrd="0" presId="urn:microsoft.com/office/officeart/2018/2/layout/IconVerticalSolidList"/>
    <dgm:cxn modelId="{2F358C8A-309F-4124-97D6-1898DB13A013}" type="presParOf" srcId="{0EFB3C03-EE4F-4166-8E13-C874B5674045}" destId="{FACE97A7-1028-4C5C-B254-76D846314194}" srcOrd="4" destOrd="0" presId="urn:microsoft.com/office/officeart/2018/2/layout/IconVerticalSolidList"/>
    <dgm:cxn modelId="{81BB9172-C69C-44B0-A1BB-17936B61DA66}" type="presParOf" srcId="{FACE97A7-1028-4C5C-B254-76D846314194}" destId="{1AB4EE7E-1983-4980-A722-1FB38DDDEFC6}" srcOrd="0" destOrd="0" presId="urn:microsoft.com/office/officeart/2018/2/layout/IconVerticalSolidList"/>
    <dgm:cxn modelId="{AA226A04-E903-4CB6-AADA-73D542FB566A}" type="presParOf" srcId="{FACE97A7-1028-4C5C-B254-76D846314194}" destId="{F30F4577-DC28-4058-86EF-B42D8E0B4CAB}" srcOrd="1" destOrd="0" presId="urn:microsoft.com/office/officeart/2018/2/layout/IconVerticalSolidList"/>
    <dgm:cxn modelId="{E0E13096-38AC-4C4A-AA58-2AF118982DA4}" type="presParOf" srcId="{FACE97A7-1028-4C5C-B254-76D846314194}" destId="{B08835EE-4362-441A-A1F3-75BF1CBC023D}" srcOrd="2" destOrd="0" presId="urn:microsoft.com/office/officeart/2018/2/layout/IconVerticalSolidList"/>
    <dgm:cxn modelId="{BD6FD749-2A84-45A0-BDB2-4B47A03F56CE}" type="presParOf" srcId="{FACE97A7-1028-4C5C-B254-76D846314194}" destId="{6C3BEA26-0B0B-4813-8A26-51537B22DDB4}"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A13073-7E42-40A1-A1AF-CC80C2E16EF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3DC79A-D74A-4520-84D1-97BC700C6BC4}">
      <dgm:prSet/>
      <dgm:spPr/>
      <dgm:t>
        <a:bodyPr/>
        <a:lstStyle/>
        <a:p>
          <a:r>
            <a:rPr lang="en-IN"/>
            <a:t>Predicted is having high-level of accuracy.</a:t>
          </a:r>
          <a:endParaRPr lang="en-US"/>
        </a:p>
      </dgm:t>
    </dgm:pt>
    <dgm:pt modelId="{B859EA9C-7CF2-47FE-AEDD-A8610D8D6FED}" cxnId="{9ECE1079-60D2-40FB-9309-B8D2942CAA15}" type="parTrans">
      <dgm:prSet/>
      <dgm:spPr/>
      <dgm:t>
        <a:bodyPr/>
        <a:lstStyle/>
        <a:p>
          <a:endParaRPr lang="en-US"/>
        </a:p>
      </dgm:t>
    </dgm:pt>
    <dgm:pt modelId="{FDE16117-9401-4D82-8668-05F550ED606A}" cxnId="{9ECE1079-60D2-40FB-9309-B8D2942CAA15}" type="sibTrans">
      <dgm:prSet/>
      <dgm:spPr/>
      <dgm:t>
        <a:bodyPr/>
        <a:lstStyle/>
        <a:p>
          <a:endParaRPr lang="en-US"/>
        </a:p>
      </dgm:t>
    </dgm:pt>
    <dgm:pt modelId="{3C8C1426-A85C-43A2-BF11-9AC7AE8EB067}">
      <dgm:prSet/>
      <dgm:spPr/>
      <dgm:t>
        <a:bodyPr/>
        <a:lstStyle/>
        <a:p>
          <a:r>
            <a:rPr lang="en-IN"/>
            <a:t>Decision tree model is the best model when compare with other models.</a:t>
          </a:r>
          <a:endParaRPr lang="en-US"/>
        </a:p>
      </dgm:t>
    </dgm:pt>
    <dgm:pt modelId="{FA0BAF50-6C7F-4B8C-9C54-0CDFBE9C6BCF}" cxnId="{E7883722-FC41-4929-BA57-9DF9A6C3382D}" type="parTrans">
      <dgm:prSet/>
      <dgm:spPr/>
      <dgm:t>
        <a:bodyPr/>
        <a:lstStyle/>
        <a:p>
          <a:endParaRPr lang="en-US"/>
        </a:p>
      </dgm:t>
    </dgm:pt>
    <dgm:pt modelId="{3E98A765-B333-4635-B7FC-098962BB9204}" cxnId="{E7883722-FC41-4929-BA57-9DF9A6C3382D}" type="sibTrans">
      <dgm:prSet/>
      <dgm:spPr/>
      <dgm:t>
        <a:bodyPr/>
        <a:lstStyle/>
        <a:p>
          <a:endParaRPr lang="en-US"/>
        </a:p>
      </dgm:t>
    </dgm:pt>
    <dgm:pt modelId="{C18A71E7-00DD-4336-A514-0B6A75D08BBC}">
      <dgm:prSet/>
      <dgm:spPr/>
      <dgm:t>
        <a:bodyPr/>
        <a:lstStyle/>
        <a:p>
          <a:r>
            <a:rPr lang="en-IN"/>
            <a:t>Having the error 0</a:t>
          </a:r>
          <a:endParaRPr lang="en-US"/>
        </a:p>
      </dgm:t>
    </dgm:pt>
    <dgm:pt modelId="{D08B1C24-DA46-4E39-90EB-A34FB2DCE957}" cxnId="{47552748-8F54-4167-A132-088B8850D23C}" type="parTrans">
      <dgm:prSet/>
      <dgm:spPr/>
      <dgm:t>
        <a:bodyPr/>
        <a:lstStyle/>
        <a:p>
          <a:endParaRPr lang="en-US"/>
        </a:p>
      </dgm:t>
    </dgm:pt>
    <dgm:pt modelId="{6CBFB5B3-7455-4600-93A1-742F904432A1}" cxnId="{47552748-8F54-4167-A132-088B8850D23C}" type="sibTrans">
      <dgm:prSet/>
      <dgm:spPr/>
      <dgm:t>
        <a:bodyPr/>
        <a:lstStyle/>
        <a:p>
          <a:endParaRPr lang="en-US"/>
        </a:p>
      </dgm:t>
    </dgm:pt>
    <dgm:pt modelId="{A94C840E-D3A0-4D52-8935-62B75A357EFC}" type="pres">
      <dgm:prSet presAssocID="{5BA13073-7E42-40A1-A1AF-CC80C2E16EF5}" presName="root" presStyleCnt="0">
        <dgm:presLayoutVars>
          <dgm:dir/>
          <dgm:resizeHandles val="exact"/>
        </dgm:presLayoutVars>
      </dgm:prSet>
      <dgm:spPr/>
    </dgm:pt>
    <dgm:pt modelId="{1A3CC8D1-8277-4ADB-9A40-44CC25DB8B28}" type="pres">
      <dgm:prSet presAssocID="{343DC79A-D74A-4520-84D1-97BC700C6BC4}" presName="compNode" presStyleCnt="0"/>
      <dgm:spPr/>
    </dgm:pt>
    <dgm:pt modelId="{CD96EA34-AD4A-4143-A6AC-DA4AB2A71567}" type="pres">
      <dgm:prSet presAssocID="{343DC79A-D74A-4520-84D1-97BC700C6BC4}" presName="bgRect" presStyleLbl="bgShp" presStyleIdx="0" presStyleCnt="3"/>
      <dgm:spPr/>
    </dgm:pt>
    <dgm:pt modelId="{485F5079-9C61-40CE-91BF-4E403EEC9FD1}" type="pres">
      <dgm:prSet presAssocID="{343DC79A-D74A-4520-84D1-97BC700C6B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D2875E43-0490-4049-B76A-F90E608948F9}" type="pres">
      <dgm:prSet presAssocID="{343DC79A-D74A-4520-84D1-97BC700C6BC4}" presName="spaceRect" presStyleCnt="0"/>
      <dgm:spPr/>
    </dgm:pt>
    <dgm:pt modelId="{B94D3310-4AFB-4D1E-AF62-D0DAF27E1202}" type="pres">
      <dgm:prSet presAssocID="{343DC79A-D74A-4520-84D1-97BC700C6BC4}" presName="parTx" presStyleLbl="revTx" presStyleIdx="0" presStyleCnt="3">
        <dgm:presLayoutVars>
          <dgm:chMax val="0"/>
          <dgm:chPref val="0"/>
        </dgm:presLayoutVars>
      </dgm:prSet>
      <dgm:spPr/>
    </dgm:pt>
    <dgm:pt modelId="{9B655565-EC6A-4F28-828E-608556DC51C3}" type="pres">
      <dgm:prSet presAssocID="{FDE16117-9401-4D82-8668-05F550ED606A}" presName="sibTrans" presStyleCnt="0"/>
      <dgm:spPr/>
    </dgm:pt>
    <dgm:pt modelId="{A3C08FDA-4788-4354-8F8A-B5FC1312174A}" type="pres">
      <dgm:prSet presAssocID="{3C8C1426-A85C-43A2-BF11-9AC7AE8EB067}" presName="compNode" presStyleCnt="0"/>
      <dgm:spPr/>
    </dgm:pt>
    <dgm:pt modelId="{9D283DC7-620F-4F84-96CE-73C86A128AFF}" type="pres">
      <dgm:prSet presAssocID="{3C8C1426-A85C-43A2-BF11-9AC7AE8EB067}" presName="bgRect" presStyleLbl="bgShp" presStyleIdx="1" presStyleCnt="3"/>
      <dgm:spPr/>
    </dgm:pt>
    <dgm:pt modelId="{4A9E42AD-9214-4F3E-8231-A1015E6F06D4}" type="pres">
      <dgm:prSet presAssocID="{3C8C1426-A85C-43A2-BF11-9AC7AE8EB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2F70E435-3467-450F-A9C2-2B6B729F2515}" type="pres">
      <dgm:prSet presAssocID="{3C8C1426-A85C-43A2-BF11-9AC7AE8EB067}" presName="spaceRect" presStyleCnt="0"/>
      <dgm:spPr/>
    </dgm:pt>
    <dgm:pt modelId="{8E244B14-376F-449A-9CC8-535F3D1EDFC3}" type="pres">
      <dgm:prSet presAssocID="{3C8C1426-A85C-43A2-BF11-9AC7AE8EB067}" presName="parTx" presStyleLbl="revTx" presStyleIdx="1" presStyleCnt="3">
        <dgm:presLayoutVars>
          <dgm:chMax val="0"/>
          <dgm:chPref val="0"/>
        </dgm:presLayoutVars>
      </dgm:prSet>
      <dgm:spPr/>
    </dgm:pt>
    <dgm:pt modelId="{57B7DC17-DC80-4981-AE87-08045544E7A0}" type="pres">
      <dgm:prSet presAssocID="{3E98A765-B333-4635-B7FC-098962BB9204}" presName="sibTrans" presStyleCnt="0"/>
      <dgm:spPr/>
    </dgm:pt>
    <dgm:pt modelId="{C0380466-9EBC-4FE0-8ACD-416EF643E487}" type="pres">
      <dgm:prSet presAssocID="{C18A71E7-00DD-4336-A514-0B6A75D08BBC}" presName="compNode" presStyleCnt="0"/>
      <dgm:spPr/>
    </dgm:pt>
    <dgm:pt modelId="{B9C403B2-958A-4141-B2BF-3C215D9E8D5A}" type="pres">
      <dgm:prSet presAssocID="{C18A71E7-00DD-4336-A514-0B6A75D08BBC}" presName="bgRect" presStyleLbl="bgShp" presStyleIdx="2" presStyleCnt="3"/>
      <dgm:spPr/>
    </dgm:pt>
    <dgm:pt modelId="{C731BC54-5838-4751-9E0F-42620EFBB2A5}" type="pres">
      <dgm:prSet presAssocID="{C18A71E7-00DD-4336-A514-0B6A75D08B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8A296AC-6AC8-42E7-B1B5-51A51F4148FE}" type="pres">
      <dgm:prSet presAssocID="{C18A71E7-00DD-4336-A514-0B6A75D08BBC}" presName="spaceRect" presStyleCnt="0"/>
      <dgm:spPr/>
    </dgm:pt>
    <dgm:pt modelId="{84776DBA-98D1-4741-8AC1-5B1EB03B4FE9}" type="pres">
      <dgm:prSet presAssocID="{C18A71E7-00DD-4336-A514-0B6A75D08BBC}" presName="parTx" presStyleLbl="revTx" presStyleIdx="2" presStyleCnt="3">
        <dgm:presLayoutVars>
          <dgm:chMax val="0"/>
          <dgm:chPref val="0"/>
        </dgm:presLayoutVars>
      </dgm:prSet>
      <dgm:spPr/>
    </dgm:pt>
  </dgm:ptLst>
  <dgm:cxnLst>
    <dgm:cxn modelId="{B365B617-071D-4CE6-AC20-EAACE3B98575}" type="presOf" srcId="{C18A71E7-00DD-4336-A514-0B6A75D08BBC}" destId="{84776DBA-98D1-4741-8AC1-5B1EB03B4FE9}" srcOrd="0" destOrd="0" presId="urn:microsoft.com/office/officeart/2018/2/layout/IconVerticalSolidList"/>
    <dgm:cxn modelId="{E7883722-FC41-4929-BA57-9DF9A6C3382D}" srcId="{5BA13073-7E42-40A1-A1AF-CC80C2E16EF5}" destId="{3C8C1426-A85C-43A2-BF11-9AC7AE8EB067}" srcOrd="1" destOrd="0" parTransId="{FA0BAF50-6C7F-4B8C-9C54-0CDFBE9C6BCF}" sibTransId="{3E98A765-B333-4635-B7FC-098962BB9204}"/>
    <dgm:cxn modelId="{437F542E-3D1D-4DEC-B9D6-CFB291D7E81C}" type="presOf" srcId="{343DC79A-D74A-4520-84D1-97BC700C6BC4}" destId="{B94D3310-4AFB-4D1E-AF62-D0DAF27E1202}" srcOrd="0" destOrd="0" presId="urn:microsoft.com/office/officeart/2018/2/layout/IconVerticalSolidList"/>
    <dgm:cxn modelId="{A97F4131-39EC-41E7-9F52-2245F010DA0B}" type="presOf" srcId="{3C8C1426-A85C-43A2-BF11-9AC7AE8EB067}" destId="{8E244B14-376F-449A-9CC8-535F3D1EDFC3}" srcOrd="0" destOrd="0" presId="urn:microsoft.com/office/officeart/2018/2/layout/IconVerticalSolidList"/>
    <dgm:cxn modelId="{47552748-8F54-4167-A132-088B8850D23C}" srcId="{5BA13073-7E42-40A1-A1AF-CC80C2E16EF5}" destId="{C18A71E7-00DD-4336-A514-0B6A75D08BBC}" srcOrd="2" destOrd="0" parTransId="{D08B1C24-DA46-4E39-90EB-A34FB2DCE957}" sibTransId="{6CBFB5B3-7455-4600-93A1-742F904432A1}"/>
    <dgm:cxn modelId="{9ECE1079-60D2-40FB-9309-B8D2942CAA15}" srcId="{5BA13073-7E42-40A1-A1AF-CC80C2E16EF5}" destId="{343DC79A-D74A-4520-84D1-97BC700C6BC4}" srcOrd="0" destOrd="0" parTransId="{B859EA9C-7CF2-47FE-AEDD-A8610D8D6FED}" sibTransId="{FDE16117-9401-4D82-8668-05F550ED606A}"/>
    <dgm:cxn modelId="{53660ABF-3899-49E0-9D9F-9C56C73C34A4}" type="presOf" srcId="{5BA13073-7E42-40A1-A1AF-CC80C2E16EF5}" destId="{A94C840E-D3A0-4D52-8935-62B75A357EFC}" srcOrd="0" destOrd="0" presId="urn:microsoft.com/office/officeart/2018/2/layout/IconVerticalSolidList"/>
    <dgm:cxn modelId="{58AA7F94-AA81-4642-9472-E89BCA573030}" type="presParOf" srcId="{A94C840E-D3A0-4D52-8935-62B75A357EFC}" destId="{1A3CC8D1-8277-4ADB-9A40-44CC25DB8B28}" srcOrd="0" destOrd="0" presId="urn:microsoft.com/office/officeart/2018/2/layout/IconVerticalSolidList"/>
    <dgm:cxn modelId="{33A5DF81-9CB4-4139-BD40-05B0608A9034}" type="presParOf" srcId="{1A3CC8D1-8277-4ADB-9A40-44CC25DB8B28}" destId="{CD96EA34-AD4A-4143-A6AC-DA4AB2A71567}" srcOrd="0" destOrd="0" presId="urn:microsoft.com/office/officeart/2018/2/layout/IconVerticalSolidList"/>
    <dgm:cxn modelId="{7A093C3A-3B1B-4FD8-8412-1B49E3C9FD98}" type="presParOf" srcId="{1A3CC8D1-8277-4ADB-9A40-44CC25DB8B28}" destId="{485F5079-9C61-40CE-91BF-4E403EEC9FD1}" srcOrd="1" destOrd="0" presId="urn:microsoft.com/office/officeart/2018/2/layout/IconVerticalSolidList"/>
    <dgm:cxn modelId="{AEB640F7-5233-438B-8F66-7CA12A1178BB}" type="presParOf" srcId="{1A3CC8D1-8277-4ADB-9A40-44CC25DB8B28}" destId="{D2875E43-0490-4049-B76A-F90E608948F9}" srcOrd="2" destOrd="0" presId="urn:microsoft.com/office/officeart/2018/2/layout/IconVerticalSolidList"/>
    <dgm:cxn modelId="{8CD99DFA-88CC-480B-84D5-2E8EE6F47933}" type="presParOf" srcId="{1A3CC8D1-8277-4ADB-9A40-44CC25DB8B28}" destId="{B94D3310-4AFB-4D1E-AF62-D0DAF27E1202}" srcOrd="3" destOrd="0" presId="urn:microsoft.com/office/officeart/2018/2/layout/IconVerticalSolidList"/>
    <dgm:cxn modelId="{568F6DFB-8DB3-408A-85B8-EC2C0230DCF9}" type="presParOf" srcId="{A94C840E-D3A0-4D52-8935-62B75A357EFC}" destId="{9B655565-EC6A-4F28-828E-608556DC51C3}" srcOrd="1" destOrd="0" presId="urn:microsoft.com/office/officeart/2018/2/layout/IconVerticalSolidList"/>
    <dgm:cxn modelId="{693F69A5-EA5C-4D8D-8CEB-4B05ECBFC5BD}" type="presParOf" srcId="{A94C840E-D3A0-4D52-8935-62B75A357EFC}" destId="{A3C08FDA-4788-4354-8F8A-B5FC1312174A}" srcOrd="2" destOrd="0" presId="urn:microsoft.com/office/officeart/2018/2/layout/IconVerticalSolidList"/>
    <dgm:cxn modelId="{882FF175-DB9A-4EBF-98D2-A4C58623EDAA}" type="presParOf" srcId="{A3C08FDA-4788-4354-8F8A-B5FC1312174A}" destId="{9D283DC7-620F-4F84-96CE-73C86A128AFF}" srcOrd="0" destOrd="0" presId="urn:microsoft.com/office/officeart/2018/2/layout/IconVerticalSolidList"/>
    <dgm:cxn modelId="{5F8694B4-9F17-4F23-AD00-9A2D824697C6}" type="presParOf" srcId="{A3C08FDA-4788-4354-8F8A-B5FC1312174A}" destId="{4A9E42AD-9214-4F3E-8231-A1015E6F06D4}" srcOrd="1" destOrd="0" presId="urn:microsoft.com/office/officeart/2018/2/layout/IconVerticalSolidList"/>
    <dgm:cxn modelId="{4967A909-6E9D-4C0A-B7AE-E563F0C4E7B1}" type="presParOf" srcId="{A3C08FDA-4788-4354-8F8A-B5FC1312174A}" destId="{2F70E435-3467-450F-A9C2-2B6B729F2515}" srcOrd="2" destOrd="0" presId="urn:microsoft.com/office/officeart/2018/2/layout/IconVerticalSolidList"/>
    <dgm:cxn modelId="{494B86F9-B4F6-46C1-9D77-2E1A6D10E71C}" type="presParOf" srcId="{A3C08FDA-4788-4354-8F8A-B5FC1312174A}" destId="{8E244B14-376F-449A-9CC8-535F3D1EDFC3}" srcOrd="3" destOrd="0" presId="urn:microsoft.com/office/officeart/2018/2/layout/IconVerticalSolidList"/>
    <dgm:cxn modelId="{ABD815D1-52FF-411E-BC53-05DA14F371CB}" type="presParOf" srcId="{A94C840E-D3A0-4D52-8935-62B75A357EFC}" destId="{57B7DC17-DC80-4981-AE87-08045544E7A0}" srcOrd="3" destOrd="0" presId="urn:microsoft.com/office/officeart/2018/2/layout/IconVerticalSolidList"/>
    <dgm:cxn modelId="{11E3FD17-74D9-420F-9769-7ADBBBCD83C5}" type="presParOf" srcId="{A94C840E-D3A0-4D52-8935-62B75A357EFC}" destId="{C0380466-9EBC-4FE0-8ACD-416EF643E487}" srcOrd="4" destOrd="0" presId="urn:microsoft.com/office/officeart/2018/2/layout/IconVerticalSolidList"/>
    <dgm:cxn modelId="{7DA8CC0E-91AD-4134-B2A0-9328443FCE8C}" type="presParOf" srcId="{C0380466-9EBC-4FE0-8ACD-416EF643E487}" destId="{B9C403B2-958A-4141-B2BF-3C215D9E8D5A}" srcOrd="0" destOrd="0" presId="urn:microsoft.com/office/officeart/2018/2/layout/IconVerticalSolidList"/>
    <dgm:cxn modelId="{2D1B5AB1-6DB8-45DF-B937-6794A0E588CA}" type="presParOf" srcId="{C0380466-9EBC-4FE0-8ACD-416EF643E487}" destId="{C731BC54-5838-4751-9E0F-42620EFBB2A5}" srcOrd="1" destOrd="0" presId="urn:microsoft.com/office/officeart/2018/2/layout/IconVerticalSolidList"/>
    <dgm:cxn modelId="{3C6AFE8E-C0EA-484D-8520-016C0A314831}" type="presParOf" srcId="{C0380466-9EBC-4FE0-8ACD-416EF643E487}" destId="{08A296AC-6AC8-42E7-B1B5-51A51F4148FE}" srcOrd="2" destOrd="0" presId="urn:microsoft.com/office/officeart/2018/2/layout/IconVerticalSolidList"/>
    <dgm:cxn modelId="{B71753E4-34E8-4178-9D1B-A0785A372A7F}" type="presParOf" srcId="{C0380466-9EBC-4FE0-8ACD-416EF643E487}" destId="{84776DBA-98D1-4741-8AC1-5B1EB03B4FE9}"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63422"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251117" y="938250"/>
          <a:ext cx="518394" cy="51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148732"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Micro Credit on cell phone balances is very useful to customers which help in having uninterrupted communications.</a:t>
          </a:r>
          <a:endParaRPr lang="en-US" sz="1100" kern="1200" dirty="0"/>
        </a:p>
      </dsp:txBody>
      <dsp:txXfrm>
        <a:off x="1148732" y="750556"/>
        <a:ext cx="2106776" cy="893784"/>
      </dsp:txXfrm>
    </dsp:sp>
    <dsp:sp modelId="{85807940-2D51-4616-AFBE-3925E5E42452}">
      <dsp:nvSpPr>
        <dsp:cNvPr id="0" name=""/>
        <dsp:cNvSpPr/>
      </dsp:nvSpPr>
      <dsp:spPr>
        <a:xfrm>
          <a:off x="3622598"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3810293" y="938250"/>
          <a:ext cx="518394" cy="518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4707908"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Targeting the selected customer who are creditable in repaying of Micro Loans help Telecom Company a repetitive cashflow and customer satisfaction is achieved.</a:t>
          </a:r>
          <a:endParaRPr lang="en-US" sz="1100" kern="1200"/>
        </a:p>
      </dsp:txBody>
      <dsp:txXfrm>
        <a:off x="4707908" y="750556"/>
        <a:ext cx="2106776" cy="893784"/>
      </dsp:txXfrm>
    </dsp:sp>
    <dsp:sp modelId="{876F0EAE-5D82-4ED5-BCFE-DD2B3473E2A2}">
      <dsp:nvSpPr>
        <dsp:cNvPr id="0" name=""/>
        <dsp:cNvSpPr/>
      </dsp:nvSpPr>
      <dsp:spPr>
        <a:xfrm>
          <a:off x="63422"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251117" y="2505620"/>
          <a:ext cx="518394" cy="518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148732"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Communication being important part no one want to run out of balance and these leading would help in missing out the service blockages and helps in never ending customer lifetime with the brand.</a:t>
          </a:r>
          <a:endParaRPr lang="en-US" sz="1100" kern="1200" dirty="0"/>
        </a:p>
      </dsp:txBody>
      <dsp:txXfrm>
        <a:off x="1148732" y="2317925"/>
        <a:ext cx="2106776" cy="893784"/>
      </dsp:txXfrm>
    </dsp:sp>
    <dsp:sp modelId="{EAB2E38A-427E-442A-88A9-CFF7E4D7D1FC}">
      <dsp:nvSpPr>
        <dsp:cNvPr id="0" name=""/>
        <dsp:cNvSpPr/>
      </dsp:nvSpPr>
      <dsp:spPr>
        <a:xfrm>
          <a:off x="3622598"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3810293" y="2505620"/>
          <a:ext cx="518394" cy="518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4707908"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Focus is on providing their services and products to low-income families and poor customers that can help them in the need of hour. </a:t>
          </a:r>
        </a:p>
      </dsp:txBody>
      <dsp:txXfrm>
        <a:off x="4707908" y="2317925"/>
        <a:ext cx="2106776" cy="893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8801-520D-405B-A529-0349B83F190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3A667-6CF8-4E0B-914D-CE9FF21B00D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5AA1-098A-4E9F-B40E-552D1B0E7E9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sz="2400" b="1" kern="1200">
            <a:latin typeface="Times New Roman" panose="02020603050405020304" pitchFamily="18" charset="0"/>
            <a:cs typeface="Times New Roman" panose="02020603050405020304" pitchFamily="18" charset="0"/>
          </a:endParaRPr>
        </a:p>
      </dsp:txBody>
      <dsp:txXfrm>
        <a:off x="1553633" y="574"/>
        <a:ext cx="5458736" cy="1345137"/>
      </dsp:txXfrm>
    </dsp:sp>
    <dsp:sp modelId="{C9E51FEE-8022-4571-ACCA-EF2D905079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DEFE-81A5-457E-BD5E-5B10877F4C6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A10890-E47D-442D-8084-CF8652BD9B15}">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X and Y variables are assigned with Independent data  and Target data.</a:t>
          </a:r>
          <a:endParaRPr lang="en-US" sz="2400" b="1" kern="1200">
            <a:latin typeface="Times New Roman" panose="02020603050405020304" pitchFamily="18" charset="0"/>
            <a:cs typeface="Times New Roman" panose="02020603050405020304" pitchFamily="18" charset="0"/>
          </a:endParaRPr>
        </a:p>
      </dsp:txBody>
      <dsp:txXfrm>
        <a:off x="1553633" y="1681996"/>
        <a:ext cx="5458736" cy="1345137"/>
      </dsp:txXfrm>
    </dsp:sp>
    <dsp:sp modelId="{1AB4EE7E-1983-4980-A722-1FB38DDDEFC6}">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F4577-DC28-4058-86EF-B42D8E0B4CAB}">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BEA26-0B0B-4813-8A26-51537B22DDB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sz="2400" b="1" kern="1200">
            <a:latin typeface="Times New Roman" panose="02020603050405020304" pitchFamily="18" charset="0"/>
            <a:cs typeface="Times New Roman" panose="02020603050405020304" pitchFamily="18" charset="0"/>
          </a:endParaRP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EA34-AD4A-4143-A6AC-DA4AB2A7156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F5079-9C61-40CE-91BF-4E403EEC9FD1}">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4D3310-4AFB-4D1E-AF62-D0DAF27E1202}">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Predicted is having high-level of accuracy.</a:t>
          </a:r>
          <a:endParaRPr lang="en-US" sz="2500" kern="1200"/>
        </a:p>
      </dsp:txBody>
      <dsp:txXfrm>
        <a:off x="1553633" y="574"/>
        <a:ext cx="5458736" cy="1345137"/>
      </dsp:txXfrm>
    </dsp:sp>
    <dsp:sp modelId="{9D283DC7-620F-4F84-96CE-73C86A128A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E42AD-9214-4F3E-8231-A1015E6F06D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44B14-376F-449A-9CC8-535F3D1EDFC3}">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Decision tree model is the best model when compare with other models.</a:t>
          </a:r>
          <a:endParaRPr lang="en-US" sz="2500" kern="1200"/>
        </a:p>
      </dsp:txBody>
      <dsp:txXfrm>
        <a:off x="1553633" y="1681996"/>
        <a:ext cx="5458736" cy="1345137"/>
      </dsp:txXfrm>
    </dsp:sp>
    <dsp:sp modelId="{B9C403B2-958A-4141-B2BF-3C215D9E8D5A}">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1BC54-5838-4751-9E0F-42620EFBB2A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76DBA-98D1-4741-8AC1-5B1EB03B4FE9}">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Having the error 0</a:t>
          </a:r>
          <a:endParaRPr lang="en-US" sz="2500" kern="1200"/>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E652-580F-4A8A-AEA0-6B011E36E8F1}"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6E720-42D5-49DF-85B3-071971E23A1C}"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78DD82B9-B8EE-4375-B6FF-88FA6ABB15D9}"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dirty="0"/>
          </a:p>
        </p:txBody>
      </p:sp>
      <p:sp>
        <p:nvSpPr>
          <p:cNvPr id="10" name="Footer Placeholder 9"/>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5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8"/>
          <p:cNvSpPr>
            <a:spLocks noGrp="1" noRot="1" noChangeAspect="1" noMove="1" noResize="1" noEditPoints="1" noAdjustHandles="1" noChangeArrowheads="1" noChangeShapeType="1" noTextEdit="1"/>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60"/>
          <p:cNvSpPr>
            <a:spLocks noGrp="1" noRot="1" noChangeAspect="1" noMove="1" noResize="1" noEditPoints="1" noAdjustHandles="1" noChangeArrowheads="1" noChangeShapeType="1" noTextEdit="1"/>
          </p:cNvSpPr>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6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6" name="Picture 25"/>
          <p:cNvPicPr>
            <a:picLocks noChangeAspect="1"/>
          </p:cNvPicPr>
          <p:nvPr/>
        </p:nvPicPr>
        <p:blipFill rotWithShape="1">
          <a:blip r:embed="rId1"/>
          <a:srcRect t="26302" r="-1" b="22055"/>
          <a:stretch>
            <a:fillRect/>
          </a:stretch>
        </p:blipFill>
        <p:spPr>
          <a:xfrm>
            <a:off x="446532" y="599725"/>
            <a:ext cx="11292143" cy="3557252"/>
          </a:xfrm>
          <a:prstGeom prst="rect">
            <a:avLst/>
          </a:prstGeom>
        </p:spPr>
      </p:pic>
      <p:sp>
        <p:nvSpPr>
          <p:cNvPr id="84" name="Rectangle 64"/>
          <p:cNvSpPr>
            <a:spLocks noGrp="1" noRot="1" noChangeAspect="1" noMove="1" noResize="1" noEditPoints="1" noAdjustHandles="1" noChangeArrowheads="1" noChangeShapeType="1" noTextEdit="1"/>
          </p:cNvSpPr>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27120" y="4319752"/>
            <a:ext cx="10947620" cy="1155959"/>
          </a:xfrm>
        </p:spPr>
        <p:txBody>
          <a:bodyPr>
            <a:normAutofit/>
          </a:bodyPr>
          <a:lstStyle/>
          <a:p>
            <a:r>
              <a:rPr lang="en-US">
                <a:solidFill>
                  <a:schemeClr val="bg1"/>
                </a:solidFill>
              </a:rPr>
              <a:t>Micro Credit loan</a:t>
            </a:r>
            <a:endParaRPr lang="en-US">
              <a:solidFill>
                <a:schemeClr val="bg1"/>
              </a:solidFill>
            </a:endParaRPr>
          </a:p>
        </p:txBody>
      </p:sp>
      <p:sp>
        <p:nvSpPr>
          <p:cNvPr id="3" name="Subtitle 2"/>
          <p:cNvSpPr>
            <a:spLocks noGrp="1"/>
          </p:cNvSpPr>
          <p:nvPr>
            <p:ph type="subTitle" idx="1"/>
          </p:nvPr>
        </p:nvSpPr>
        <p:spPr>
          <a:xfrm>
            <a:off x="687220" y="5475712"/>
            <a:ext cx="10887519" cy="476099"/>
          </a:xfrm>
        </p:spPr>
        <p:txBody>
          <a:bodyPr>
            <a:noAutofit/>
          </a:bodyPr>
          <a:lstStyle/>
          <a:p>
            <a:r>
              <a:rPr lang="en-IN" altLang="en-US" sz="2800">
                <a:solidFill>
                  <a:schemeClr val="bg1"/>
                </a:solidFill>
              </a:rPr>
              <a:t> SUDHANSHU KUMAR</a:t>
            </a:r>
            <a:endParaRPr lang="en-IN" altLang="en-US" sz="28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p:cNvPicPr>
            <a:picLocks noGrp="1" noChangeAspect="1"/>
          </p:cNvPicPr>
          <p:nvPr>
            <p:ph idx="1"/>
          </p:nvPr>
        </p:nvPicPr>
        <p:blipFill>
          <a:blip r:embed="rId2"/>
          <a:stretch>
            <a:fillRect/>
          </a:stretch>
        </p:blipFill>
        <p:spPr>
          <a:xfrm>
            <a:off x="5295900" y="0"/>
            <a:ext cx="6453313" cy="4262400"/>
          </a:xfrm>
          <a:prstGeom prst="rect">
            <a:avLst/>
          </a:prstGeom>
        </p:spPr>
      </p:pic>
      <p:sp>
        <p:nvSpPr>
          <p:cNvPr id="81"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6" name="table"/>
          <p:cNvPicPr>
            <a:picLocks noGrp="1" noChangeAspect="1"/>
          </p:cNvPicPr>
          <p:nvPr>
            <p:ph idx="1"/>
          </p:nvPr>
        </p:nvPicPr>
        <p:blipFill>
          <a:blip r:embed="rId2"/>
          <a:stretch>
            <a:fillRect/>
          </a:stretch>
        </p:blipFill>
        <p:spPr>
          <a:xfrm>
            <a:off x="5481446" y="0"/>
            <a:ext cx="6227953" cy="4262400"/>
          </a:xfrm>
          <a:prstGeom prst="rect">
            <a:avLst/>
          </a:prstGeom>
        </p:spPr>
      </p:pic>
      <p:sp>
        <p:nvSpPr>
          <p:cNvPr id="81"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p:cNvPicPr>
            <a:picLocks noGrp="1" noChangeAspect="1"/>
          </p:cNvPicPr>
          <p:nvPr>
            <p:ph idx="1"/>
          </p:nvPr>
        </p:nvPicPr>
        <p:blipFill>
          <a:blip r:embed="rId2"/>
          <a:stretch>
            <a:fillRect/>
          </a:stretch>
        </p:blipFill>
        <p:spPr>
          <a:xfrm>
            <a:off x="5429251" y="0"/>
            <a:ext cx="6280148" cy="4262400"/>
          </a:xfrm>
          <a:prstGeom prst="rect">
            <a:avLst/>
          </a:prstGeom>
        </p:spPr>
      </p:pic>
      <p:sp>
        <p:nvSpPr>
          <p:cNvPr id="4110"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11"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p:cNvSpPr>
            <a:spLocks noGrp="1" noRot="1" noChangeAspect="1" noMove="1" noResize="1" noEditPoints="1" noAdjustHandles="1" noChangeArrowheads="1" noChangeShapeType="1" noTextEdit="1"/>
          </p:cNvSpPr>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474987"/>
          </a:xfrm>
        </p:spPr>
        <p:txBody>
          <a:bodyPr vert="horz" lIns="91440" tIns="45720" rIns="91440" bIns="45720" rtlCol="0" anchor="b">
            <a:normAutofit fontScale="90000"/>
          </a:bodyPr>
          <a:lstStyle/>
          <a:p>
            <a:r>
              <a:rPr lang="en-US" dirty="0">
                <a:solidFill>
                  <a:srgbClr val="FFFFFF"/>
                </a:solidFill>
              </a:rPr>
              <a:t>Average main balance account vs loan pay back with in 5 days</a:t>
            </a:r>
            <a:endParaRPr lang="en-US" dirty="0">
              <a:solidFill>
                <a:srgbClr val="FFFFFF"/>
              </a:solidFill>
            </a:endParaRPr>
          </a:p>
        </p:txBody>
      </p:sp>
      <p:sp>
        <p:nvSpPr>
          <p:cNvPr id="12" name="Rectangle 6"/>
          <p:cNvSpPr>
            <a:spLocks noChangeArrowheads="1"/>
          </p:cNvSpPr>
          <p:nvPr/>
        </p:nvSpPr>
        <p:spPr bwMode="auto">
          <a:xfrm>
            <a:off x="601255" y="2177142"/>
            <a:ext cx="3409782" cy="382360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normAutofit/>
          </a:bodyPr>
          <a:lstStyle/>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observations:-</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1- We can differentiate the customers with main balance levels are paying back the loan with in five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2- The high balance level people are with 100% rate </a:t>
            </a:r>
            <a:r>
              <a:rPr kumimoji="0" lang="en-US" altLang="en-US" sz="1000" b="0" i="0" u="none" strike="noStrike" cap="none" normalizeH="0" baseline="0" dirty="0" err="1">
                <a:ln>
                  <a:noFill/>
                </a:ln>
                <a:solidFill>
                  <a:srgbClr val="FFFFFF"/>
                </a:solidFill>
                <a:effectLst/>
              </a:rPr>
              <a:t>i.e</a:t>
            </a:r>
            <a:r>
              <a:rPr kumimoji="0" lang="en-US" altLang="en-US" sz="1000" b="0" i="0" u="none" strike="noStrike" cap="none" normalizeH="0" baseline="0" dirty="0">
                <a:ln>
                  <a:noFill/>
                </a:ln>
                <a:solidFill>
                  <a:srgbClr val="FFFFFF"/>
                </a:solidFill>
                <a:effectLst/>
              </a:rPr>
              <a:t> they are paying loan within 5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3- If talk about average and low balance people ,it is observed that around 10%-12% of people are not paying the loan within 5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4- It is clearly shown that around 30% of low balance level people are not paying back the loan with in stipulated 5 days of time.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lang="en-US" altLang="en-US" sz="1000" dirty="0">
              <a:solidFill>
                <a:srgbClr val="FFFFFF"/>
              </a:solidFill>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5- The 30% of people with no balance or negative balance people are creating a major loss to the company without paying back the loan within five days of time. </a:t>
            </a:r>
            <a:endParaRPr kumimoji="0" lang="en-US" altLang="en-US" sz="1000" b="0" i="0" u="none" strike="noStrike" cap="none" normalizeH="0" baseline="0" dirty="0">
              <a:ln>
                <a:noFill/>
              </a:ln>
              <a:solidFill>
                <a:srgbClr val="FFFFFF"/>
              </a:solidFill>
              <a:effectLst/>
            </a:endParaRPr>
          </a:p>
        </p:txBody>
      </p:sp>
      <p:pic>
        <p:nvPicPr>
          <p:cNvPr id="5" name="Content Placeholder 4" descr="Graphical user interface, application&#10;&#10;Description automatically generated"/>
          <p:cNvPicPr>
            <a:picLocks noGrp="1" noChangeAspect="1"/>
          </p:cNvPicPr>
          <p:nvPr>
            <p:ph idx="1"/>
          </p:nvPr>
        </p:nvPicPr>
        <p:blipFill rotWithShape="1">
          <a:blip r:embed="rId1"/>
          <a:srcRect l="20806" t="41197" r="43365" b="13193"/>
          <a:stretch>
            <a:fillRect/>
          </a:stretch>
        </p:blipFill>
        <p:spPr>
          <a:xfrm>
            <a:off x="4592231" y="974418"/>
            <a:ext cx="6831503" cy="4891751"/>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Graphical user interface, application&#10;&#10;Description automatically generated"/>
          <p:cNvPicPr>
            <a:picLocks noGrp="1" noChangeAspect="1"/>
          </p:cNvPicPr>
          <p:nvPr>
            <p:ph idx="1"/>
          </p:nvPr>
        </p:nvPicPr>
        <p:blipFill rotWithShape="1">
          <a:blip r:embed="rId1"/>
          <a:srcRect l="21986" t="32023" r="41743" b="22106"/>
          <a:stretch>
            <a:fillRect/>
          </a:stretch>
        </p:blipFill>
        <p:spPr>
          <a:xfrm>
            <a:off x="720636" y="1581343"/>
            <a:ext cx="5476375" cy="3895779"/>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000">
                <a:solidFill>
                  <a:srgbClr val="FFFFFF"/>
                </a:solidFill>
              </a:rPr>
              <a:t>Frequency of main  account recharged in last 30 days vs loan pay back rate with in 5 days</a:t>
            </a:r>
            <a:endParaRPr lang="en-US" sz="2000">
              <a:solidFill>
                <a:srgbClr val="FFFFFF"/>
              </a:solidFill>
            </a:endParaRPr>
          </a:p>
        </p:txBody>
      </p:sp>
      <p:sp>
        <p:nvSpPr>
          <p:cNvPr id="6" name="TextBox 5"/>
          <p:cNvSpPr txBox="1"/>
          <p:nvPr/>
        </p:nvSpPr>
        <p:spPr>
          <a:xfrm>
            <a:off x="6873606" y="2340864"/>
            <a:ext cx="4597758"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300" dirty="0">
                <a:solidFill>
                  <a:srgbClr val="FFFFFF"/>
                </a:solidFill>
              </a:rPr>
              <a:t>Observations:-</a:t>
            </a:r>
            <a:endParaRPr lang="en-US" sz="1300" dirty="0">
              <a:solidFill>
                <a:srgbClr val="FFFFFF"/>
              </a:solidFill>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1-  Customers with different frequency levels (main account recharge) are paying back the loan within five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2- There is no 100% rate in any of the frequency levels to pay back the loan within 5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3- Coming to the average and low &amp; medium frequency people it is observed that around 5%-6% of people are not paying the loan within 5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4- Coming to low frequency level people, it is observed that around 25% of people are not paying back the loan with in stipulated 5 days of time.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5- The 25% people who are not getting their main account recharge for 30 days creating a major loss to the company without paying back the loan within five days of time.</a:t>
            </a:r>
            <a:endParaRPr lang="en-US" sz="1300" dirty="0">
              <a:solidFill>
                <a:srgbClr val="FFFFFF"/>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3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effectLst/>
              </a:rPr>
              <a:t>Number of loans taken by user in last 30 days vs loan pay back rate within 5 days</a:t>
            </a:r>
            <a:endParaRPr lang="en-US" dirty="0"/>
          </a:p>
        </p:txBody>
      </p:sp>
      <p:sp>
        <p:nvSpPr>
          <p:cNvPr id="25" name="Rectangle 24"/>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p:cNvSpPr>
            <a:spLocks noGrp="1" noRot="1" noChangeAspect="1" noMove="1" noResize="1" noEditPoints="1" noAdjustHandles="1" noChangeArrowheads="1" noChangeShapeType="1" noTextEdit="1"/>
          </p:cNvSpPr>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p:cNvPicPr>
            <a:picLocks noGrp="1"/>
          </p:cNvPicPr>
          <p:nvPr>
            <p:ph idx="1"/>
          </p:nvPr>
        </p:nvPicPr>
        <p:blipFill rotWithShape="1">
          <a:blip r:embed="rId1">
            <a:extLst>
              <a:ext uri="{28A0092B-C50C-407E-A947-70E740481C1C}">
                <a14:useLocalDpi xmlns:a14="http://schemas.microsoft.com/office/drawing/2010/main" val="0"/>
              </a:ext>
            </a:extLst>
          </a:blip>
          <a:srcRect l="21804" t="44908" r="36982" b="9947"/>
          <a:stretch>
            <a:fillRect/>
          </a:stretch>
        </p:blipFill>
        <p:spPr bwMode="auto">
          <a:xfrm>
            <a:off x="780698" y="2738778"/>
            <a:ext cx="4748741" cy="2925942"/>
          </a:xfrm>
          <a:prstGeom prst="rect">
            <a:avLst/>
          </a:prstGeom>
        </p:spPr>
      </p:pic>
      <p:sp>
        <p:nvSpPr>
          <p:cNvPr id="5" name="TextBox 4"/>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rPr>
              <a:t>Observation:-</a:t>
            </a:r>
            <a:endParaRPr lang="en-US" sz="1100" dirty="0">
              <a:solidFill>
                <a:schemeClr val="tx1">
                  <a:lumMod val="75000"/>
                  <a:lumOff val="25000"/>
                </a:schemeClr>
              </a:solidFill>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1-  Customers with different loans levels taken are paying back the loan within five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2- In the data set people not taken loans are labelled as ‘1’. So we should not consider the people with no loans labelled in the above graph.</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3- Remaining levels, there is no 100% rate in any of the loan levels to pay back the loan within 5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4- Coming to the high number of loan level people it is observed that around 25% of people are not paying the loan within 5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5- Only 2% of the people from low number of loans category are not paying the loan within 5 days. This is followed by the people with medium number of loans having defaulters of 7% approximately.</a:t>
            </a:r>
            <a:endParaRPr lang="en-US" sz="1100" dirty="0">
              <a:solidFill>
                <a:schemeClr val="tx1">
                  <a:lumMod val="75000"/>
                  <a:lumOff val="25000"/>
                </a:schemeClr>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3" y="702156"/>
            <a:ext cx="6309003" cy="1013800"/>
          </a:xfrm>
        </p:spPr>
        <p:txBody>
          <a:bodyPr vert="horz" lIns="91440" tIns="45720" rIns="91440" bIns="45720" rtlCol="0" anchor="b">
            <a:normAutofit/>
          </a:bodyPr>
          <a:lstStyle/>
          <a:p>
            <a:pPr>
              <a:lnSpc>
                <a:spcPct val="90000"/>
              </a:lnSpc>
            </a:pPr>
            <a:r>
              <a:rPr lang="en-US" sz="2200" b="0" kern="1200" cap="all">
                <a:solidFill>
                  <a:schemeClr val="tx2"/>
                </a:solidFill>
                <a:effectLst/>
                <a:latin typeface="+mj-lt"/>
                <a:ea typeface="+mj-ea"/>
                <a:cs typeface="+mj-cs"/>
              </a:rPr>
              <a:t>Total amount of loans taken by user in last 30 days vs loan pay back rate within 5 days</a:t>
            </a:r>
            <a:endParaRPr lang="en-US" sz="2200" b="0" kern="1200" cap="all">
              <a:solidFill>
                <a:schemeClr val="tx2"/>
              </a:solidFill>
              <a:latin typeface="+mj-lt"/>
              <a:ea typeface="+mj-ea"/>
              <a:cs typeface="+mj-cs"/>
            </a:endParaRPr>
          </a:p>
        </p:txBody>
      </p:sp>
      <p:sp>
        <p:nvSpPr>
          <p:cNvPr id="12" name="Rectangle 11"/>
          <p:cNvSpPr>
            <a:spLocks noGrp="1" noRot="1" noChangeAspect="1" noMove="1" noResize="1" noEditPoints="1" noAdjustHandles="1" noChangeArrowheads="1" noChangeShapeType="1" noTextEdit="1"/>
          </p:cNvSpPr>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Graphical user interface, application&#10;&#10;Description automatically generated"/>
          <p:cNvPicPr>
            <a:picLocks noGrp="1"/>
          </p:cNvPicPr>
          <p:nvPr>
            <p:ph idx="1"/>
          </p:nvPr>
        </p:nvPicPr>
        <p:blipFill rotWithShape="1">
          <a:blip r:embed="rId1">
            <a:extLst>
              <a:ext uri="{28A0092B-C50C-407E-A947-70E740481C1C}">
                <a14:useLocalDpi xmlns:a14="http://schemas.microsoft.com/office/drawing/2010/main" val="0"/>
              </a:ext>
            </a:extLst>
          </a:blip>
          <a:srcRect l="21222" t="32639" r="41957" b="22083"/>
          <a:stretch>
            <a:fillRect/>
          </a:stretch>
        </p:blipFill>
        <p:spPr bwMode="auto">
          <a:xfrm>
            <a:off x="6619875" y="1611181"/>
            <a:ext cx="5572125" cy="4865819"/>
          </a:xfrm>
          <a:prstGeom prst="rect">
            <a:avLst/>
          </a:prstGeom>
        </p:spPr>
      </p:pic>
      <p:sp>
        <p:nvSpPr>
          <p:cNvPr id="23" name="TextBox 4"/>
          <p:cNvSpPr txBox="1"/>
          <p:nvPr/>
        </p:nvSpPr>
        <p:spPr>
          <a:xfrm>
            <a:off x="0" y="1865914"/>
            <a:ext cx="6309003" cy="49920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rPr>
              <a:t>Observations:-</a:t>
            </a:r>
            <a:endParaRPr lang="en-US" sz="1400" dirty="0">
              <a:solidFill>
                <a:schemeClr val="tx2"/>
              </a:solidFill>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1-  In the data set people not taken loans are labelled as ‘1’. So we should not consider the people with no loans labelled in the above graph.</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2-  Remaining levels, there is no 100% rate in any of the loan levels to pay back the loan within 5 days.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3-Coming to the low amount level people it is observed that around 25% of people are not paying the loan within 5 days.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4-Only 2% of the people taken high amount of loans are not paying the loan within 5 days. This is followed by the people with medium number of loans having defaulters of 7% approximately.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5- As '</a:t>
            </a:r>
            <a:r>
              <a:rPr lang="en-US" sz="1400" dirty="0" err="1">
                <a:solidFill>
                  <a:schemeClr val="tx2"/>
                </a:solidFill>
                <a:effectLst/>
              </a:rPr>
              <a:t>msisdn</a:t>
            </a:r>
            <a:r>
              <a:rPr lang="en-US" sz="1400" dirty="0">
                <a:solidFill>
                  <a:schemeClr val="tx2"/>
                </a:solidFill>
                <a:effectLst/>
              </a:rPr>
              <a:t>', '</a:t>
            </a:r>
            <a:r>
              <a:rPr lang="en-US" sz="1400" dirty="0" err="1">
                <a:solidFill>
                  <a:schemeClr val="tx2"/>
                </a:solidFill>
                <a:effectLst/>
              </a:rPr>
              <a:t>pcircle</a:t>
            </a:r>
            <a:r>
              <a:rPr lang="en-US" sz="1400" dirty="0">
                <a:solidFill>
                  <a:schemeClr val="tx2"/>
                </a:solidFill>
                <a:effectLst/>
              </a:rPr>
              <a:t>', '</a:t>
            </a:r>
            <a:r>
              <a:rPr lang="en-US" sz="1400" dirty="0" err="1">
                <a:solidFill>
                  <a:schemeClr val="tx2"/>
                </a:solidFill>
                <a:effectLst/>
              </a:rPr>
              <a:t>pdate</a:t>
            </a:r>
            <a:r>
              <a:rPr lang="en-US" sz="1400" dirty="0">
                <a:solidFill>
                  <a:schemeClr val="tx2"/>
                </a:solidFill>
                <a:effectLst/>
              </a:rPr>
              <a:t>' features are not having much importance, we can ignore them. And also removing the extra columns created for the EDA part.</a:t>
            </a:r>
            <a:endParaRPr lang="en-US" sz="1400" dirty="0">
              <a:solidFill>
                <a:schemeClr val="tx2"/>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percentage of defaulters and non-defaulters customers</a:t>
            </a:r>
            <a:endParaRPr lang="en-IN" dirty="0"/>
          </a:p>
        </p:txBody>
      </p:sp>
      <p:pic>
        <p:nvPicPr>
          <p:cNvPr id="5" name="Content Placeholder 4" descr="Chart&#10;&#10;Description automatically generated"/>
          <p:cNvPicPr>
            <a:picLocks noGrp="1" noChangeAspect="1"/>
          </p:cNvPicPr>
          <p:nvPr>
            <p:ph idx="1"/>
          </p:nvPr>
        </p:nvPicPr>
        <p:blipFill rotWithShape="1">
          <a:blip r:embed="rId1"/>
          <a:srcRect l="3942" t="4848" r="-678" b="12135"/>
          <a:stretch>
            <a:fillRect/>
          </a:stretch>
        </p:blipFill>
        <p:spPr>
          <a:xfrm>
            <a:off x="4448175" y="1962150"/>
            <a:ext cx="7762876" cy="4314825"/>
          </a:xfrm>
        </p:spPr>
      </p:pic>
      <p:sp>
        <p:nvSpPr>
          <p:cNvPr id="6" name="TextBox 5"/>
          <p:cNvSpPr txBox="1"/>
          <p:nvPr/>
        </p:nvSpPr>
        <p:spPr>
          <a:xfrm>
            <a:off x="1089827" y="5191983"/>
            <a:ext cx="3577700" cy="1200329"/>
          </a:xfrm>
          <a:prstGeom prst="rect">
            <a:avLst/>
          </a:prstGeom>
          <a:noFill/>
        </p:spPr>
        <p:txBody>
          <a:bodyPr wrap="square" rtlCol="0">
            <a:spAutoFit/>
          </a:bodyPr>
          <a:lstStyle/>
          <a:p>
            <a:r>
              <a:rPr lang="en-GB" b="0" i="0" dirty="0">
                <a:solidFill>
                  <a:srgbClr val="000000"/>
                </a:solidFill>
                <a:effectLst/>
                <a:latin typeface="Helvetica Neue"/>
              </a:rPr>
              <a:t>from the output, we can see that 87.5 % customers are Non Defaulter &amp; 12.5 customers are Defaulter</a:t>
            </a:r>
            <a:endParaRPr lang="en-IN" dirty="0"/>
          </a:p>
        </p:txBody>
      </p:sp>
      <p:sp>
        <p:nvSpPr>
          <p:cNvPr id="7" name="TextBox 6"/>
          <p:cNvSpPr txBox="1"/>
          <p:nvPr/>
        </p:nvSpPr>
        <p:spPr>
          <a:xfrm>
            <a:off x="337352" y="2564254"/>
            <a:ext cx="3577700" cy="1754326"/>
          </a:xfrm>
          <a:prstGeom prst="rect">
            <a:avLst/>
          </a:prstGeom>
          <a:noFill/>
        </p:spPr>
        <p:txBody>
          <a:bodyPr wrap="square" rtlCol="0">
            <a:spAutoFit/>
          </a:bodyPr>
          <a:lstStyle/>
          <a:p>
            <a:r>
              <a:rPr lang="en-GB" dirty="0"/>
              <a:t>In this pie chart</a:t>
            </a:r>
            <a:endParaRPr lang="en-GB" dirty="0"/>
          </a:p>
          <a:p>
            <a:r>
              <a:rPr lang="en-GB" dirty="0"/>
              <a:t>0- shows loan defaulters customers.</a:t>
            </a:r>
            <a:endParaRPr lang="en-GB" dirty="0"/>
          </a:p>
          <a:p>
            <a:endParaRPr lang="en-GB" dirty="0"/>
          </a:p>
          <a:p>
            <a:r>
              <a:rPr lang="en-GB" dirty="0"/>
              <a:t>1- shows percentage of loan non- defaulters customers</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sz="2600"/>
              <a:t>Frequency of label who take maximum amount of loan</a:t>
            </a:r>
            <a:endParaRPr lang="en-US" sz="2600"/>
          </a:p>
        </p:txBody>
      </p:sp>
      <p:sp>
        <p:nvSpPr>
          <p:cNvPr id="13" name="Rectangle 12"/>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p:cNvSpPr txBox="1"/>
          <p:nvPr/>
        </p:nvSpPr>
        <p:spPr>
          <a:xfrm>
            <a:off x="609906" y="2340864"/>
            <a:ext cx="3568661"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From the graph it is clear that:</a:t>
            </a: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1- More than 1,55,000 customers has pay back their loan.</a:t>
            </a: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2- The total number of non-defaulter customers are very less.</a:t>
            </a:r>
            <a:endParaRPr lang="en-US">
              <a:solidFill>
                <a:schemeClr val="tx1">
                  <a:lumMod val="75000"/>
                  <a:lumOff val="25000"/>
                </a:schemeClr>
              </a:solidFill>
            </a:endParaRPr>
          </a:p>
        </p:txBody>
      </p:sp>
      <p:pic>
        <p:nvPicPr>
          <p:cNvPr id="5" name="Content Placeholder 4" descr="Chart, waterfall chart&#10;&#10;Description automatically generated"/>
          <p:cNvPicPr>
            <a:picLocks noGrp="1" noChangeAspect="1"/>
          </p:cNvPicPr>
          <p:nvPr>
            <p:ph idx="1"/>
          </p:nvPr>
        </p:nvPicPr>
        <p:blipFill rotWithShape="1">
          <a:blip r:embed="rId1"/>
          <a:srcRect l="21691" t="38313" r="17857" b="16601"/>
          <a:stretch>
            <a:fillRect/>
          </a:stretch>
        </p:blipFill>
        <p:spPr>
          <a:xfrm>
            <a:off x="4654296" y="1925960"/>
            <a:ext cx="6735272" cy="28255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38"/>
          <p:cNvSpPr>
            <a:spLocks noGrp="1" noRot="1" noChangeAspect="1" noMove="1" noResize="1" noEditPoints="1" noAdjustHandles="1" noChangeArrowheads="1" noChangeShapeType="1" noTextEdit="1"/>
          </p:cNvSpPr>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anchor="ctr">
            <a:normAutofit/>
          </a:bodyPr>
          <a:lstStyle/>
          <a:p>
            <a:r>
              <a:rPr lang="en-IN">
                <a:solidFill>
                  <a:schemeClr val="bg1">
                    <a:lumMod val="85000"/>
                    <a:lumOff val="15000"/>
                  </a:schemeClr>
                </a:solidFill>
              </a:rPr>
              <a:t>Steps and assumptions</a:t>
            </a:r>
            <a:endParaRPr lang="en-IN">
              <a:solidFill>
                <a:schemeClr val="bg1">
                  <a:lumMod val="85000"/>
                  <a:lumOff val="15000"/>
                </a:schemeClr>
              </a:solidFill>
            </a:endParaRPr>
          </a:p>
        </p:txBody>
      </p:sp>
      <p:sp>
        <p:nvSpPr>
          <p:cNvPr id="41" name="Rectangle 4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p:cNvSpPr>
            <a:spLocks noGrp="1" noRot="1" noChangeAspect="1" noMove="1" noResize="1" noEditPoints="1" noAdjustHandles="1" noChangeArrowheads="1" noChangeShapeType="1" noTextEdit="1"/>
          </p:cNvSpPr>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p:cNvSpPr>
            <a:spLocks noGrp="1" noRot="1" noChangeAspect="1" noMove="1" noResize="1" noEditPoints="1" noAdjustHandles="1" noChangeArrowheads="1" noChangeShapeType="1" noTextEdit="1"/>
          </p:cNvSpPr>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p:cNvGraphicFramePr>
            <a:graphicFrameLocks noGrp="1"/>
          </p:cNvGraphicFramePr>
          <p:nvPr>
            <p:ph idx="1"/>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01"/>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3"/>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0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07"/>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09"/>
          <p:cNvSpPr>
            <a:spLocks noGrp="1" noRot="1" noChangeAspect="1" noMove="1" noResize="1" noEditPoints="1" noAdjustHandles="1" noChangeArrowheads="1" noChangeShapeType="1" noTextEdit="1"/>
          </p:cNvSpPr>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anchor="ctr">
            <a:normAutofit/>
          </a:bodyPr>
          <a:lstStyle/>
          <a:p>
            <a:r>
              <a:rPr lang="en-IN">
                <a:solidFill>
                  <a:srgbClr val="FFFFFF"/>
                </a:solidFill>
              </a:rPr>
              <a:t>Project Information</a:t>
            </a:r>
            <a:endParaRPr lang="en-IN">
              <a:solidFill>
                <a:srgbClr val="FFFFFF"/>
              </a:solidFill>
            </a:endParaRPr>
          </a:p>
        </p:txBody>
      </p:sp>
      <p:sp>
        <p:nvSpPr>
          <p:cNvPr id="3" name="Content Placeholder 2"/>
          <p:cNvSpPr>
            <a:spLocks noGrp="1"/>
          </p:cNvSpPr>
          <p:nvPr>
            <p:ph idx="1"/>
          </p:nvPr>
        </p:nvSpPr>
        <p:spPr>
          <a:xfrm>
            <a:off x="4561870" y="723900"/>
            <a:ext cx="7183597" cy="3152362"/>
          </a:xfrm>
        </p:spPr>
        <p:txBody>
          <a:bodyPr>
            <a:normAutofit/>
          </a:bodyPr>
          <a:lstStyle/>
          <a:p>
            <a:pPr>
              <a:lnSpc>
                <a:spcPct val="100000"/>
              </a:lnSpc>
            </a:pPr>
            <a:r>
              <a:rPr lang="en-GB" sz="1600">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sz="1600">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sz="1600"/>
              <a:t>.</a:t>
            </a:r>
            <a:endParaRPr lang="en-US" sz="1600"/>
          </a:p>
          <a:p>
            <a:pPr>
              <a:lnSpc>
                <a:spcPct val="100000"/>
              </a:lnSpc>
            </a:pPr>
            <a:r>
              <a:rPr lang="en-US" sz="1600">
                <a:effectLst/>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IN" sz="1600">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sz="160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600">
                <a:latin typeface="Calibri" panose="020F0502020204030204" pitchFamily="34" charset="0"/>
                <a:cs typeface="Times New Roman" panose="02020603050405020304" pitchFamily="18" charset="0"/>
              </a:rPr>
              <a:t>We need to find target customers who can payback the credit on time. This can be observed by their avg usage of Mobile and their credibility of repayment.</a:t>
            </a:r>
            <a:endParaRPr lang="en-IN" sz="1600"/>
          </a:p>
        </p:txBody>
      </p:sp>
      <p:pic>
        <p:nvPicPr>
          <p:cNvPr id="4" name="Picture 4"/>
          <p:cNvPicPr>
            <a:picLocks noChangeAspect="1" noChangeArrowheads="1"/>
          </p:cNvPicPr>
          <p:nvPr/>
        </p:nvPicPr>
        <p:blipFill>
          <a:blip r:embed="rId1"/>
          <a:stretch>
            <a:fillRect/>
          </a:stretch>
        </p:blipFill>
        <p:spPr bwMode="auto">
          <a:xfrm>
            <a:off x="4850153" y="4149588"/>
            <a:ext cx="6607031" cy="219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achine learning in network management has promise, challenges | Network  World"/>
          <p:cNvPicPr>
            <a:picLocks noChangeAspect="1" noChangeArrowheads="1"/>
          </p:cNvPicPr>
          <p:nvPr/>
        </p:nvPicPr>
        <p:blipFill rotWithShape="1">
          <a:blip r:embed="rId1">
            <a:alphaModFix amt="40000"/>
            <a:extLst>
              <a:ext uri="{28A0092B-C50C-407E-A947-70E740481C1C}">
                <a14:useLocalDpi xmlns:a14="http://schemas.microsoft.com/office/drawing/2010/main" val="0"/>
              </a:ext>
            </a:extLst>
          </a:blip>
          <a:srcRect t="1925" b="13805"/>
          <a:stretch>
            <a:fillRect/>
          </a:stretch>
        </p:blipFill>
        <p:spPr bwMode="auto">
          <a:xfrm>
            <a:off x="19" y="9"/>
            <a:ext cx="13704337" cy="7708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23870" y="702156"/>
            <a:ext cx="10144260" cy="1013800"/>
          </a:xfrm>
        </p:spPr>
        <p:txBody>
          <a:bodyPr>
            <a:normAutofit/>
          </a:bodyPr>
          <a:lstStyle/>
          <a:p>
            <a:r>
              <a:rPr lang="en-IN" dirty="0">
                <a:solidFill>
                  <a:schemeClr val="tx1"/>
                </a:solidFill>
              </a:rPr>
              <a:t>MODELs DEVELOPMENT AND EVALUATION</a:t>
            </a:r>
            <a:endParaRPr lang="en-IN" dirty="0">
              <a:solidFill>
                <a:schemeClr val="tx1"/>
              </a:solidFill>
            </a:endParaRPr>
          </a:p>
        </p:txBody>
      </p:sp>
      <p:sp>
        <p:nvSpPr>
          <p:cNvPr id="3" name="Content Placeholder 2"/>
          <p:cNvSpPr>
            <a:spLocks noGrp="1"/>
          </p:cNvSpPr>
          <p:nvPr>
            <p:ph idx="1"/>
          </p:nvPr>
        </p:nvSpPr>
        <p:spPr>
          <a:xfrm>
            <a:off x="965199" y="2180496"/>
            <a:ext cx="10202931" cy="4801329"/>
          </a:xfrm>
        </p:spPr>
        <p:txBody>
          <a:bodyPr>
            <a:normAutofit/>
          </a:bodyPr>
          <a:lstStyle/>
          <a:p>
            <a:pPr lvl="0"/>
            <a:r>
              <a:rPr lang="en-IN" sz="2000" b="1" dirty="0"/>
              <a:t>Testing of Identified Approaches (Algorithms)</a:t>
            </a:r>
            <a:endParaRPr lang="en-IN" sz="2000" b="1" dirty="0"/>
          </a:p>
          <a:p>
            <a:pPr lvl="1"/>
            <a:r>
              <a:rPr lang="en-IN" sz="2000" b="1" dirty="0" err="1"/>
              <a:t>lr</a:t>
            </a:r>
            <a:r>
              <a:rPr lang="en-IN" sz="2000" b="1" dirty="0"/>
              <a:t> = </a:t>
            </a:r>
            <a:r>
              <a:rPr lang="en-IN" sz="2000" b="1" dirty="0" err="1"/>
              <a:t>LogisticRegression</a:t>
            </a:r>
            <a:r>
              <a:rPr lang="en-IN" sz="2000" b="1" dirty="0"/>
              <a:t>()</a:t>
            </a:r>
            <a:endParaRPr lang="en-IN" sz="2000" b="1" dirty="0"/>
          </a:p>
          <a:p>
            <a:pPr lvl="1"/>
            <a:r>
              <a:rPr lang="en-IN" sz="2000" b="1" dirty="0" err="1"/>
              <a:t>gnb</a:t>
            </a:r>
            <a:r>
              <a:rPr lang="en-IN" sz="2000" b="1" dirty="0"/>
              <a:t> = </a:t>
            </a:r>
            <a:r>
              <a:rPr lang="en-IN" sz="2000" b="1" dirty="0" err="1"/>
              <a:t>GaussianNB</a:t>
            </a:r>
            <a:r>
              <a:rPr lang="en-IN" sz="2000" b="1" dirty="0"/>
              <a:t>()</a:t>
            </a:r>
            <a:endParaRPr lang="en-IN" sz="2000" b="1" dirty="0"/>
          </a:p>
          <a:p>
            <a:pPr lvl="1"/>
            <a:r>
              <a:rPr lang="en-IN" sz="2000" b="1" dirty="0" err="1"/>
              <a:t>knc</a:t>
            </a:r>
            <a:r>
              <a:rPr lang="en-IN" sz="2000" b="1" dirty="0"/>
              <a:t> = </a:t>
            </a:r>
            <a:r>
              <a:rPr lang="en-IN" sz="2000" b="1" dirty="0" err="1"/>
              <a:t>KNeighborsClassifier</a:t>
            </a:r>
            <a:r>
              <a:rPr lang="en-IN" sz="2000" b="1" dirty="0"/>
              <a:t>()</a:t>
            </a:r>
            <a:endParaRPr lang="en-IN" sz="2000" b="1" dirty="0"/>
          </a:p>
          <a:p>
            <a:pPr lvl="1"/>
            <a:r>
              <a:rPr lang="en-IN" sz="2000" b="1" dirty="0" err="1"/>
              <a:t>dtc</a:t>
            </a:r>
            <a:r>
              <a:rPr lang="en-IN" sz="2000" b="1" dirty="0"/>
              <a:t> = </a:t>
            </a:r>
            <a:r>
              <a:rPr lang="en-IN" sz="2000" b="1" dirty="0" err="1"/>
              <a:t>DecisionTreeClassifier</a:t>
            </a:r>
            <a:r>
              <a:rPr lang="en-IN" sz="2000" b="1" dirty="0"/>
              <a:t>()</a:t>
            </a:r>
            <a:endParaRPr lang="en-IN" sz="2000" b="1" dirty="0"/>
          </a:p>
          <a:p>
            <a:pPr lvl="1"/>
            <a:r>
              <a:rPr lang="en-IN" sz="2000" b="1" dirty="0" err="1"/>
              <a:t>rfc</a:t>
            </a:r>
            <a:r>
              <a:rPr lang="en-IN" sz="2000" b="1" dirty="0"/>
              <a:t> = </a:t>
            </a:r>
            <a:r>
              <a:rPr lang="en-IN" sz="2000" b="1" dirty="0" err="1"/>
              <a:t>RandomForestClassifier</a:t>
            </a:r>
            <a:r>
              <a:rPr lang="en-IN" sz="2000" b="1" dirty="0"/>
              <a:t>()</a:t>
            </a:r>
            <a:endParaRPr lang="en-IN" sz="2000" b="1" dirty="0"/>
          </a:p>
          <a:p>
            <a:pPr lvl="1"/>
            <a:r>
              <a:rPr lang="en-IN" sz="2000" b="1" dirty="0" err="1"/>
              <a:t>gdc</a:t>
            </a:r>
            <a:r>
              <a:rPr lang="en-IN" sz="2000" b="1" dirty="0"/>
              <a:t> = </a:t>
            </a:r>
            <a:r>
              <a:rPr lang="en-IN" sz="2000" b="1" dirty="0" err="1"/>
              <a:t>GradientBoostingClassifier</a:t>
            </a:r>
            <a:r>
              <a:rPr lang="en-IN" sz="2000" b="1" dirty="0"/>
              <a:t>()</a:t>
            </a:r>
            <a:endParaRPr lang="en-IN" sz="2000" b="1" dirty="0"/>
          </a:p>
          <a:p>
            <a:pPr lvl="1"/>
            <a:r>
              <a:rPr lang="en-IN" sz="2000" b="1" dirty="0" err="1"/>
              <a:t>ada</a:t>
            </a:r>
            <a:r>
              <a:rPr lang="en-IN" sz="2000" b="1" dirty="0"/>
              <a:t> = </a:t>
            </a:r>
            <a:r>
              <a:rPr lang="en-IN" sz="2000" b="1" dirty="0" err="1"/>
              <a:t>AdaBoostClassifier</a:t>
            </a:r>
            <a:r>
              <a:rPr lang="en-IN" sz="2000" b="1" dirty="0"/>
              <a:t>()</a:t>
            </a:r>
            <a:endParaRPr lang="en-IN" sz="2000" b="1" dirty="0"/>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967" y="-104902"/>
            <a:ext cx="11029616" cy="1188720"/>
          </a:xfrm>
        </p:spPr>
        <p:txBody>
          <a:bodyPr/>
          <a:lstStyle/>
          <a:p>
            <a:r>
              <a:rPr lang="en-IN" dirty="0"/>
              <a:t>MODELS DEVELOPMENT AND EVALUATION</a:t>
            </a:r>
            <a:endParaRPr lang="en-IN" dirty="0"/>
          </a:p>
        </p:txBody>
      </p:sp>
      <p:sp>
        <p:nvSpPr>
          <p:cNvPr id="4" name="TextBox 6"/>
          <p:cNvSpPr txBox="1">
            <a:spLocks noGrp="1"/>
          </p:cNvSpPr>
          <p:nvPr>
            <p:ph idx="1"/>
          </p:nvPr>
        </p:nvSpPr>
        <p:spPr>
          <a:xfrm>
            <a:off x="-99743" y="964442"/>
            <a:ext cx="4933951" cy="3739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Run and Evaluated Some Selected models</a:t>
            </a:r>
            <a:endParaRPr lang="en-IN" dirty="0"/>
          </a:p>
        </p:txBody>
      </p:sp>
      <p:pic>
        <p:nvPicPr>
          <p:cNvPr id="6" name="Picture 5" descr="Graphical user interface, text, application&#10;&#10;Description automatically generated"/>
          <p:cNvPicPr>
            <a:picLocks noChangeAspect="1"/>
          </p:cNvPicPr>
          <p:nvPr/>
        </p:nvPicPr>
        <p:blipFill rotWithShape="1">
          <a:blip r:embed="rId1"/>
          <a:srcRect l="20000" t="21945" r="44532" b="60722"/>
          <a:stretch>
            <a:fillRect/>
          </a:stretch>
        </p:blipFill>
        <p:spPr>
          <a:xfrm>
            <a:off x="1" y="1397731"/>
            <a:ext cx="4324350" cy="1188720"/>
          </a:xfrm>
          <a:prstGeom prst="rect">
            <a:avLst/>
          </a:prstGeom>
        </p:spPr>
      </p:pic>
      <p:pic>
        <p:nvPicPr>
          <p:cNvPr id="8" name="Picture 7" descr="Graphical user interface, text, application&#10;&#10;Description automatically generated"/>
          <p:cNvPicPr>
            <a:picLocks noChangeAspect="1"/>
          </p:cNvPicPr>
          <p:nvPr/>
        </p:nvPicPr>
        <p:blipFill rotWithShape="1">
          <a:blip r:embed="rId2"/>
          <a:srcRect l="21797" t="26529" r="37734" b="4582"/>
          <a:stretch>
            <a:fillRect/>
          </a:stretch>
        </p:blipFill>
        <p:spPr>
          <a:xfrm>
            <a:off x="194991" y="2607691"/>
            <a:ext cx="4129360" cy="4250309"/>
          </a:xfrm>
          <a:prstGeom prst="rect">
            <a:avLst/>
          </a:prstGeom>
        </p:spPr>
      </p:pic>
      <p:pic>
        <p:nvPicPr>
          <p:cNvPr id="10" name="Picture 9" descr="Graphical user interface, application, calendar&#10;&#10;Description automatically generated"/>
          <p:cNvPicPr>
            <a:picLocks noChangeAspect="1"/>
          </p:cNvPicPr>
          <p:nvPr/>
        </p:nvPicPr>
        <p:blipFill rotWithShape="1">
          <a:blip r:embed="rId3"/>
          <a:srcRect l="21768" t="54348" r="17089" b="39387"/>
          <a:stretch>
            <a:fillRect/>
          </a:stretch>
        </p:blipFill>
        <p:spPr>
          <a:xfrm>
            <a:off x="4324352" y="1592966"/>
            <a:ext cx="7753348" cy="912110"/>
          </a:xfrm>
          <a:prstGeom prst="rect">
            <a:avLst/>
          </a:prstGeom>
        </p:spPr>
      </p:pic>
      <p:pic>
        <p:nvPicPr>
          <p:cNvPr id="12" name="Picture 11" descr="Graphical user interface, application, calendar&#10;&#10;Description automatically generated"/>
          <p:cNvPicPr>
            <a:picLocks noChangeAspect="1"/>
          </p:cNvPicPr>
          <p:nvPr/>
        </p:nvPicPr>
        <p:blipFill rotWithShape="1">
          <a:blip r:embed="rId3"/>
          <a:srcRect l="21719" t="62286" r="45703" b="14063"/>
          <a:stretch>
            <a:fillRect/>
          </a:stretch>
        </p:blipFill>
        <p:spPr>
          <a:xfrm>
            <a:off x="4686300" y="2700311"/>
            <a:ext cx="6496894" cy="33766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Logistic Regression</a:t>
            </a:r>
            <a:endParaRPr lang="en-US" sz="2200" cap="all">
              <a:solidFill>
                <a:schemeClr val="accent1"/>
              </a:solidFill>
            </a:endParaRPr>
          </a:p>
        </p:txBody>
      </p:sp>
      <p:sp>
        <p:nvSpPr>
          <p:cNvPr id="45"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17607" t="36111" r="39113" b="6666"/>
          <a:stretch>
            <a:fillRect/>
          </a:stretch>
        </p:blipFill>
        <p:spPr>
          <a:xfrm>
            <a:off x="4943475" y="-19050"/>
            <a:ext cx="7471792"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6" name="Rectangle 1"/>
          <p:cNvSpPr>
            <a:spLocks noGrp="1" noChangeArrowheads="1"/>
          </p:cNvSpPr>
          <p:nvPr>
            <p:ph idx="1"/>
          </p:nvPr>
        </p:nvSpPr>
        <p:spPr bwMode="auto">
          <a:xfrm>
            <a:off x="638621" y="4739780"/>
            <a:ext cx="3511233" cy="114705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normAutofit/>
          </a:bodyPr>
          <a:lstStyle/>
          <a:p>
            <a:pPr marL="0" marR="0" lvl="0" indent="0" fontAlgn="base">
              <a:buNone/>
            </a:pPr>
            <a:r>
              <a:rPr kumimoji="0" lang="en-US" altLang="en-US" sz="2200" b="0" i="0" u="none" strike="noStrike" cap="all" normalizeH="0" baseline="0" dirty="0">
                <a:ln>
                  <a:noFill/>
                </a:ln>
                <a:solidFill>
                  <a:schemeClr val="accent1"/>
                </a:solidFill>
                <a:effectLst/>
              </a:rPr>
              <a:t>Gaussian Nb </a:t>
            </a:r>
            <a:endParaRPr kumimoji="0" lang="en-US" altLang="en-US" sz="2200" b="0" i="0" u="none" strike="noStrike" cap="all" normalizeH="0" baseline="0" dirty="0">
              <a:ln>
                <a:noFill/>
              </a:ln>
              <a:solidFill>
                <a:schemeClr val="accent1"/>
              </a:solidFill>
              <a:effectLst/>
            </a:endParaRPr>
          </a:p>
        </p:txBody>
      </p:sp>
      <p:sp>
        <p:nvSpPr>
          <p:cNvPr id="25" name="Rectangle 24"/>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Graphical user interface, application&#10;&#10;Description automatically generated"/>
          <p:cNvPicPr>
            <a:picLocks noChangeAspect="1"/>
          </p:cNvPicPr>
          <p:nvPr/>
        </p:nvPicPr>
        <p:blipFill rotWithShape="1">
          <a:blip r:embed="rId1"/>
          <a:srcRect l="20810" t="27361" r="39191" b="15972"/>
          <a:stretch>
            <a:fillRect/>
          </a:stretch>
        </p:blipFill>
        <p:spPr>
          <a:xfrm>
            <a:off x="5076826" y="9524"/>
            <a:ext cx="7115174" cy="68484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kNeighbors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184" t="28889" r="39503" b="12083"/>
          <a:stretch>
            <a:fillRect/>
          </a:stretch>
        </p:blipFill>
        <p:spPr>
          <a:xfrm>
            <a:off x="5133975" y="0"/>
            <a:ext cx="7058025"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Decision Tree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19169" t="23354" r="39581" b="21528"/>
          <a:stretch>
            <a:fillRect/>
          </a:stretch>
        </p:blipFill>
        <p:spPr>
          <a:xfrm>
            <a:off x="4982074" y="1"/>
            <a:ext cx="7209926"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Random Forest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430" t="25278" r="39336" b="18195"/>
          <a:stretch>
            <a:fillRect/>
          </a:stretch>
        </p:blipFill>
        <p:spPr>
          <a:xfrm>
            <a:off x="4788472" y="0"/>
            <a:ext cx="7403527" cy="6857999"/>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Gradient Boosting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with medium confidence"/>
          <p:cNvPicPr>
            <a:picLocks noChangeAspect="1"/>
          </p:cNvPicPr>
          <p:nvPr/>
        </p:nvPicPr>
        <p:blipFill rotWithShape="1">
          <a:blip r:embed="rId1"/>
          <a:srcRect l="19794" t="29583" r="39347" b="14161"/>
          <a:stretch>
            <a:fillRect/>
          </a:stretch>
        </p:blipFill>
        <p:spPr>
          <a:xfrm>
            <a:off x="4714876" y="0"/>
            <a:ext cx="7477124"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Ada Boost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368" t="25694" r="39241" b="15833"/>
          <a:stretch>
            <a:fillRect/>
          </a:stretch>
        </p:blipFill>
        <p:spPr>
          <a:xfrm>
            <a:off x="4746687" y="-1"/>
            <a:ext cx="7445313" cy="6857999"/>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idx="4294967295"/>
          </p:nvPr>
        </p:nvSpPr>
        <p:spPr>
          <a:xfrm>
            <a:off x="-3381375" y="6158520"/>
            <a:ext cx="11029950" cy="699480"/>
          </a:xfrm>
        </p:spPr>
        <p:txBody>
          <a:bodyPr/>
          <a:lstStyle/>
          <a:p>
            <a:pPr algn="ctr"/>
            <a:r>
              <a:rPr lang="en-IN">
                <a:highlight>
                  <a:srgbClr val="FFFF00"/>
                </a:highlight>
                <a:latin typeface="Times New Roman" panose="02020603050405020304" pitchFamily="18" charset="0"/>
                <a:cs typeface="Times New Roman" panose="02020603050405020304" pitchFamily="18" charset="0"/>
              </a:rPr>
              <a:t>Model dashboard</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7" name="Picture 16" descr="Graphical user interface, text, application&#10;&#10;Description automatically generated"/>
          <p:cNvPicPr>
            <a:picLocks noChangeAspect="1"/>
          </p:cNvPicPr>
          <p:nvPr/>
        </p:nvPicPr>
        <p:blipFill rotWithShape="1">
          <a:blip r:embed="rId1"/>
          <a:srcRect l="21641" t="21250" r="32500" b="4028"/>
          <a:stretch>
            <a:fillRect/>
          </a:stretch>
        </p:blipFill>
        <p:spPr>
          <a:xfrm>
            <a:off x="1" y="-1"/>
            <a:ext cx="5734050" cy="6353175"/>
          </a:xfrm>
          <a:prstGeom prst="rect">
            <a:avLst/>
          </a:prstGeom>
        </p:spPr>
      </p:pic>
      <p:pic>
        <p:nvPicPr>
          <p:cNvPr id="15" name="Picture 14" descr="Graphical user interface, application&#10;&#10;Description automatically generated"/>
          <p:cNvPicPr>
            <a:picLocks noChangeAspect="1"/>
          </p:cNvPicPr>
          <p:nvPr/>
        </p:nvPicPr>
        <p:blipFill rotWithShape="1">
          <a:blip r:embed="rId2"/>
          <a:srcRect l="21172" t="25417" r="50000" b="23113"/>
          <a:stretch>
            <a:fillRect/>
          </a:stretch>
        </p:blipFill>
        <p:spPr>
          <a:xfrm>
            <a:off x="4812507" y="3152775"/>
            <a:ext cx="3689378" cy="3705225"/>
          </a:xfrm>
          <a:prstGeom prst="rect">
            <a:avLst/>
          </a:prstGeom>
        </p:spPr>
      </p:pic>
      <p:pic>
        <p:nvPicPr>
          <p:cNvPr id="13" name="Picture 12" descr="Graphical user interface, application, PowerPoint&#10;&#10;Description automatically generated"/>
          <p:cNvPicPr>
            <a:picLocks noChangeAspect="1"/>
          </p:cNvPicPr>
          <p:nvPr/>
        </p:nvPicPr>
        <p:blipFill rotWithShape="1">
          <a:blip r:embed="rId3"/>
          <a:srcRect l="21959" t="27833" r="37347" b="8439"/>
          <a:stretch>
            <a:fillRect/>
          </a:stretch>
        </p:blipFill>
        <p:spPr>
          <a:xfrm>
            <a:off x="7274719" y="38100"/>
            <a:ext cx="4898231" cy="43148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3" y="702156"/>
            <a:ext cx="6309003" cy="1013800"/>
          </a:xfrm>
        </p:spPr>
        <p:txBody>
          <a:bodyPr>
            <a:normAutofit/>
          </a:bodyPr>
          <a:lstStyle/>
          <a:p>
            <a:r>
              <a:rPr lang="en-IN">
                <a:solidFill>
                  <a:schemeClr val="tx2"/>
                </a:solidFill>
              </a:rPr>
              <a:t>What is Micro Credit?</a:t>
            </a:r>
            <a:endParaRPr lang="en-IN">
              <a:solidFill>
                <a:schemeClr val="tx2"/>
              </a:solidFill>
            </a:endParaRPr>
          </a:p>
        </p:txBody>
      </p:sp>
      <p:sp>
        <p:nvSpPr>
          <p:cNvPr id="18" name="Rectangle 10"/>
          <p:cNvSpPr>
            <a:spLocks noGrp="1" noRot="1" noChangeAspect="1" noMove="1" noResize="1" noEditPoints="1" noAdjustHandles="1" noChangeArrowheads="1" noChangeShapeType="1" noTextEdit="1"/>
          </p:cNvSpPr>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4" y="1896533"/>
            <a:ext cx="6309003" cy="3962266"/>
          </a:xfrm>
        </p:spPr>
        <p:txBody>
          <a:bodyPr>
            <a:normAutofit/>
          </a:bodyPr>
          <a:lstStyle/>
          <a:p>
            <a:r>
              <a:rPr lang="en-US" dirty="0">
                <a:solidFill>
                  <a:schemeClr val="tx2"/>
                </a:solidFill>
                <a:latin typeface="Calibri" panose="020F0502020204030204" pitchFamily="34" charset="0"/>
                <a:cs typeface="Calibri" panose="020F0502020204030204" pitchFamily="34" charset="0"/>
              </a:rPr>
              <a:t>Micro Credit, a value-added service designed on the premise of “what the consumer needs”, provides ease of access of airtime stock credit to resellers of a telecom operator when they run out of balance, without disrupting the normal flow of business. Micro Credit is an open and transparent service with a clear reporting structure. The telecom operator incurs zero cost, capital expenditure or credit risk as all investment is managed and handled by SDS.</a:t>
            </a:r>
            <a:endParaRPr lang="en-IN" dirty="0">
              <a:solidFill>
                <a:schemeClr val="tx2"/>
              </a:solidFill>
            </a:endParaRPr>
          </a:p>
        </p:txBody>
      </p:sp>
      <p:pic>
        <p:nvPicPr>
          <p:cNvPr id="4" name="Picture 4" descr="3d Person With Magnifying Glass And Question Mark Stock Vector -  Illustration of glass, magnifying: 36750844"/>
          <p:cNvPicPr>
            <a:picLocks noChangeAspect="1" noChangeArrowheads="1"/>
          </p:cNvPicPr>
          <p:nvPr/>
        </p:nvPicPr>
        <p:blipFill rotWithShape="1">
          <a:blip r:embed="rId1">
            <a:extLst>
              <a:ext uri="{28A0092B-C50C-407E-A947-70E740481C1C}">
                <a14:useLocalDpi xmlns:a14="http://schemas.microsoft.com/office/drawing/2010/main" val="0"/>
              </a:ext>
            </a:extLst>
          </a:blip>
          <a:srcRect l="28346" r="3548"/>
          <a:stretch>
            <a:fillRect/>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04939" cy="4709131"/>
          </a:xfrm>
        </p:spPr>
        <p:txBody>
          <a:bodyPr anchor="ctr">
            <a:normAutofit/>
          </a:bodyPr>
          <a:lstStyle/>
          <a:p>
            <a:r>
              <a:rPr lang="en-IN">
                <a:solidFill>
                  <a:srgbClr val="FFFEFF"/>
                </a:solidFill>
              </a:rPr>
              <a:t>Model Performance</a:t>
            </a:r>
            <a:endParaRPr lang="en-IN">
              <a:solidFill>
                <a:srgbClr val="FFFEFF"/>
              </a:solidFill>
            </a:endParaRPr>
          </a:p>
        </p:txBody>
      </p:sp>
      <p:sp>
        <p:nvSpPr>
          <p:cNvPr id="13" name="Rectangle 1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p:cNvGraphicFramePr>
            <a:graphicFrameLocks noGrp="1"/>
          </p:cNvGraphicFramePr>
          <p:nvPr>
            <p:ph idx="1"/>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1"/>
          <a:stretch>
            <a:fillRect/>
          </a:stretch>
        </p:blipFill>
        <p:spPr>
          <a:xfrm>
            <a:off x="441139" y="779524"/>
            <a:ext cx="5331481" cy="2958971"/>
          </a:xfrm>
          <a:prstGeom prst="rect">
            <a:avLst/>
          </a:prstGeom>
        </p:spPr>
      </p:pic>
      <p:cxnSp>
        <p:nvCxnSpPr>
          <p:cNvPr id="32" name="Straight Connector 24"/>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noChangeArrowheads="1"/>
          </p:cNvPicPr>
          <p:nvPr/>
        </p:nvPicPr>
        <p:blipFill>
          <a:blip r:embed="rId2"/>
          <a:stretch>
            <a:fillRect/>
          </a:stretch>
        </p:blipFill>
        <p:spPr bwMode="auto">
          <a:xfrm>
            <a:off x="6417735" y="541064"/>
            <a:ext cx="5147403" cy="343589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26"/>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WHY MICRO CREDIT?</a:t>
            </a:r>
            <a:endParaRPr lang="en-IN">
              <a:solidFill>
                <a:srgbClr val="FFFFFF"/>
              </a:solidFill>
            </a:endParaRPr>
          </a:p>
        </p:txBody>
      </p:sp>
      <p:sp>
        <p:nvSpPr>
          <p:cNvPr id="3" name="Content Placeholder 2"/>
          <p:cNvSpPr>
            <a:spLocks noGrp="1"/>
          </p:cNvSpPr>
          <p:nvPr>
            <p:ph idx="1"/>
          </p:nvPr>
        </p:nvSpPr>
        <p:spPr>
          <a:xfrm>
            <a:off x="4271491" y="4596992"/>
            <a:ext cx="7240909" cy="1607012"/>
          </a:xfrm>
        </p:spPr>
        <p:txBody>
          <a:bodyPr>
            <a:normAutofit/>
          </a:bodyPr>
          <a:lstStyle/>
          <a:p>
            <a:pPr>
              <a:lnSpc>
                <a:spcPct val="100000"/>
              </a:lnSpc>
            </a:pPr>
            <a:r>
              <a:rPr lang="en-US" sz="1400" dirty="0">
                <a:solidFill>
                  <a:srgbClr val="FFFFFF"/>
                </a:solidFill>
                <a:latin typeface="Calibri" panose="020F0502020204030204" pitchFamily="34" charset="0"/>
                <a:cs typeface="Calibri" panose="020F0502020204030204" pitchFamily="34" charset="0"/>
              </a:rPr>
              <a:t>To understand the implications of this issue, the study details that on average </a:t>
            </a:r>
            <a:r>
              <a:rPr lang="en-US" sz="1400" b="1" dirty="0">
                <a:solidFill>
                  <a:srgbClr val="FFFFFF"/>
                </a:solidFill>
                <a:highlight>
                  <a:srgbClr val="808000"/>
                </a:highlight>
                <a:latin typeface="Calibri" panose="020F0502020204030204" pitchFamily="34" charset="0"/>
                <a:cs typeface="Calibri" panose="020F0502020204030204" pitchFamily="34" charset="0"/>
              </a:rPr>
              <a:t>5200 unique resellers</a:t>
            </a:r>
            <a:r>
              <a:rPr lang="en-US" sz="1400" dirty="0">
                <a:solidFill>
                  <a:srgbClr val="FFFFFF"/>
                </a:solidFill>
                <a:highlight>
                  <a:srgbClr val="808000"/>
                </a:highlight>
                <a:latin typeface="Calibri" panose="020F0502020204030204" pitchFamily="34" charset="0"/>
                <a:cs typeface="Calibri" panose="020F0502020204030204" pitchFamily="34" charset="0"/>
              </a:rPr>
              <a:t> </a:t>
            </a:r>
            <a:r>
              <a:rPr lang="en-US" sz="1400" dirty="0">
                <a:solidFill>
                  <a:srgbClr val="FFFFFF"/>
                </a:solidFill>
                <a:latin typeface="Calibri" panose="020F0502020204030204" pitchFamily="34" charset="0"/>
                <a:cs typeface="Calibri" panose="020F0502020204030204" pitchFamily="34" charset="0"/>
              </a:rPr>
              <a:t>of one operator are affected every day. Due to lack of credit, these resellers were then unable to carry out airtime </a:t>
            </a:r>
            <a:r>
              <a:rPr lang="en-US" sz="1400" dirty="0" err="1">
                <a:solidFill>
                  <a:srgbClr val="FFFFFF"/>
                </a:solidFill>
                <a:latin typeface="Calibri" panose="020F0502020204030204" pitchFamily="34" charset="0"/>
                <a:cs typeface="Calibri" panose="020F0502020204030204" pitchFamily="34" charset="0"/>
              </a:rPr>
              <a:t>topup</a:t>
            </a:r>
            <a:r>
              <a:rPr lang="en-US" sz="1400" dirty="0">
                <a:solidFill>
                  <a:srgbClr val="FFFFFF"/>
                </a:solidFill>
                <a:latin typeface="Calibri" panose="020F0502020204030204" pitchFamily="34" charset="0"/>
                <a:cs typeface="Calibri" panose="020F0502020204030204" pitchFamily="34" charset="0"/>
              </a:rPr>
              <a:t> transactions, resulting into a total loss of about USD </a:t>
            </a:r>
            <a:r>
              <a:rPr lang="en-US" sz="1400" b="1" dirty="0">
                <a:solidFill>
                  <a:srgbClr val="FFFFFF"/>
                </a:solidFill>
                <a:highlight>
                  <a:srgbClr val="808000"/>
                </a:highlight>
                <a:latin typeface="Calibri" panose="020F0502020204030204" pitchFamily="34" charset="0"/>
                <a:cs typeface="Calibri" panose="020F0502020204030204" pitchFamily="34" charset="0"/>
              </a:rPr>
              <a:t>1.98 million per annum </a:t>
            </a:r>
            <a:r>
              <a:rPr lang="en-US" sz="1400" dirty="0">
                <a:solidFill>
                  <a:srgbClr val="FFFFFF"/>
                </a:solidFill>
                <a:latin typeface="Calibri" panose="020F0502020204030204" pitchFamily="34" charset="0"/>
                <a:cs typeface="Calibri" panose="020F0502020204030204" pitchFamily="34" charset="0"/>
              </a:rPr>
              <a:t>for the operator. Such losses can be avoided if service providers can ensure service continuity despite the low stock at reseller’s end. Micro Credit is just the solution that can help them regain this lost value.</a:t>
            </a:r>
            <a:endParaRPr lang="en-IN" sz="14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 indoor, different&#10;&#10;Description automatically generated"/>
          <p:cNvPicPr>
            <a:picLocks noChangeAspect="1"/>
          </p:cNvPicPr>
          <p:nvPr/>
        </p:nvPicPr>
        <p:blipFill>
          <a:blip r:embed="rId1"/>
          <a:stretch>
            <a:fillRect/>
          </a:stretch>
        </p:blipFill>
        <p:spPr>
          <a:xfrm>
            <a:off x="916235" y="541064"/>
            <a:ext cx="4856384" cy="3435892"/>
          </a:xfrm>
          <a:prstGeom prst="rect">
            <a:avLst/>
          </a:prstGeom>
        </p:spPr>
      </p:pic>
      <p:cxnSp>
        <p:nvCxnSpPr>
          <p:cNvPr id="42" name="Straight Connector 38"/>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noChangeArrowheads="1"/>
          </p:cNvPicPr>
          <p:nvPr/>
        </p:nvPicPr>
        <p:blipFill>
          <a:blip r:embed="rId2"/>
          <a:stretch>
            <a:fillRect/>
          </a:stretch>
        </p:blipFill>
        <p:spPr bwMode="auto">
          <a:xfrm>
            <a:off x="6417735" y="541064"/>
            <a:ext cx="3435892" cy="343589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0"/>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2"/>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CALL ME BACK!</a:t>
            </a:r>
            <a:endParaRPr lang="en-IN">
              <a:solidFill>
                <a:srgbClr val="FFFFFF"/>
              </a:solidFill>
            </a:endParaRPr>
          </a:p>
        </p:txBody>
      </p:sp>
      <p:sp>
        <p:nvSpPr>
          <p:cNvPr id="3" name="Content Placeholder 2"/>
          <p:cNvSpPr>
            <a:spLocks noGrp="1"/>
          </p:cNvSpPr>
          <p:nvPr>
            <p:ph idx="1"/>
          </p:nvPr>
        </p:nvSpPr>
        <p:spPr>
          <a:xfrm>
            <a:off x="4271491" y="4596992"/>
            <a:ext cx="7240909" cy="1607012"/>
          </a:xfrm>
        </p:spPr>
        <p:txBody>
          <a:bodyPr>
            <a:normAutofit/>
          </a:bodyPr>
          <a:lstStyle/>
          <a:p>
            <a:r>
              <a:rPr lang="en-US">
                <a:solidFill>
                  <a:srgbClr val="FFFFFF"/>
                </a:solidFill>
                <a:latin typeface="Calibri" panose="020F0502020204030204" pitchFamily="34" charset="0"/>
                <a:cs typeface="Calibri" panose="020F0502020204030204" pitchFamily="34" charset="0"/>
              </a:rPr>
              <a:t>In case of subscribers or end consumers of telecom operators, this service is one step ahead of the Call Me Back feature that allows a subscriber to send a message to another subscriber to call him back in case he lacks the airtime to make the call himself.</a:t>
            </a:r>
            <a:endParaRPr lang="en-IN">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0" name="Rectangle 10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
          <a:stretch>
            <a:fillRect/>
          </a:stretch>
        </p:blipFill>
        <p:spPr>
          <a:xfrm>
            <a:off x="441139" y="1365987"/>
            <a:ext cx="5331481" cy="1786045"/>
          </a:xfrm>
          <a:prstGeom prst="rect">
            <a:avLst/>
          </a:prstGeom>
        </p:spPr>
      </p:pic>
      <p:cxnSp>
        <p:nvCxnSpPr>
          <p:cNvPr id="1063" name="Straight Connector 102"/>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6417735" y="879490"/>
            <a:ext cx="5331478" cy="2759039"/>
          </a:xfrm>
          <a:prstGeom prst="rect">
            <a:avLst/>
          </a:prstGeom>
        </p:spPr>
      </p:pic>
      <p:sp>
        <p:nvSpPr>
          <p:cNvPr id="1064" name="Rectangle 104"/>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7" name="Rectangle 106"/>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How it works?</a:t>
            </a:r>
            <a:endParaRPr lang="en-IN">
              <a:solidFill>
                <a:srgbClr val="FFFFFF"/>
              </a:solidFill>
            </a:endParaRPr>
          </a:p>
        </p:txBody>
      </p:sp>
      <p:sp>
        <p:nvSpPr>
          <p:cNvPr id="1056" name="Content Placeholder 2"/>
          <p:cNvSpPr>
            <a:spLocks noGrp="1"/>
          </p:cNvSpPr>
          <p:nvPr>
            <p:ph idx="1"/>
          </p:nvPr>
        </p:nvSpPr>
        <p:spPr>
          <a:xfrm>
            <a:off x="4271491" y="4596992"/>
            <a:ext cx="7240909" cy="1607012"/>
          </a:xfrm>
        </p:spPr>
        <p:txBody>
          <a:bodyPr>
            <a:normAutofit/>
          </a:bodyPr>
          <a:lstStyle/>
          <a:p>
            <a:pPr>
              <a:lnSpc>
                <a:spcPct val="100000"/>
              </a:lnSpc>
            </a:pPr>
            <a:r>
              <a:rPr lang="en-US" sz="1300">
                <a:solidFill>
                  <a:srgbClr val="FFFFFF"/>
                </a:solidFill>
                <a:latin typeface="Calibri" panose="020F0502020204030204" pitchFamily="34" charset="0"/>
                <a:cs typeface="Calibri" panose="020F0502020204030204" pitchFamily="34" charset="0"/>
              </a:rPr>
              <a:t>With proven experience in managing high volume transactions, SDS acts as a virtual strategic dealer and provides instant loan to ensure reseller business continuity at all times. This dynamic service is powered by intelligent user profiling and is capable of recovering the loan amount automatically at the time of next recharge.</a:t>
            </a:r>
            <a:endParaRPr lang="en-US" sz="1300">
              <a:solidFill>
                <a:srgbClr val="FFFFFF"/>
              </a:solidFill>
              <a:latin typeface="Calibri" panose="020F0502020204030204" pitchFamily="34" charset="0"/>
              <a:cs typeface="Calibri" panose="020F0502020204030204" pitchFamily="34" charset="0"/>
            </a:endParaRPr>
          </a:p>
          <a:p>
            <a:pPr>
              <a:lnSpc>
                <a:spcPct val="100000"/>
              </a:lnSpc>
            </a:pPr>
            <a:r>
              <a:rPr lang="en-US" sz="1300">
                <a:solidFill>
                  <a:srgbClr val="FFFFFF"/>
                </a:solidFill>
              </a:rPr>
              <a:t>To get a limited amount of loan, resellers dial a pre-defined USSD short code. Micro Credit system receives the request and after performing various verifications and validations, processes the disbursement of loan amount accordingly.</a:t>
            </a:r>
            <a:endParaRPr lang="en-IN" sz="13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8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8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8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87"/>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0" name="Rectangle 8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9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9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95"/>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p:cNvPicPr>
            <a:picLocks noChangeAspect="1"/>
          </p:cNvPicPr>
          <p:nvPr/>
        </p:nvPicPr>
        <p:blipFill rotWithShape="1">
          <a:blip r:embed="rId1"/>
          <a:srcRect l="9360" r="15168" b="-3"/>
          <a:stretch>
            <a:fillRect/>
          </a:stretch>
        </p:blipFill>
        <p:spPr>
          <a:xfrm>
            <a:off x="446528" y="641102"/>
            <a:ext cx="3703322" cy="3465902"/>
          </a:xfrm>
          <a:prstGeom prst="rect">
            <a:avLst/>
          </a:prstGeom>
        </p:spPr>
      </p:pic>
      <p:sp>
        <p:nvSpPr>
          <p:cNvPr id="124" name="Rectangle 97"/>
          <p:cNvSpPr>
            <a:spLocks noGrp="1" noRot="1" noChangeAspect="1" noMove="1" noResize="1" noEditPoints="1" noAdjustHandles="1" noChangeArrowheads="1" noChangeShapeType="1" noTextEdit="1"/>
          </p:cNvSpPr>
          <p:nvPr/>
        </p:nvSpPr>
        <p:spPr>
          <a:xfrm>
            <a:off x="446534" y="4199467"/>
            <a:ext cx="7497730"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4334837"/>
            <a:ext cx="7228412" cy="1140874"/>
          </a:xfrm>
        </p:spPr>
        <p:txBody>
          <a:bodyPr vert="horz" lIns="91440" tIns="45720" rIns="91440" bIns="45720" rtlCol="0" anchor="b">
            <a:normAutofit/>
          </a:bodyPr>
          <a:lstStyle/>
          <a:p>
            <a:r>
              <a:rPr lang="en-US" sz="3600">
                <a:solidFill>
                  <a:srgbClr val="FFFFFF"/>
                </a:solidFill>
              </a:rPr>
              <a:t>Key Features</a:t>
            </a:r>
            <a:endParaRPr lang="en-US" sz="3600">
              <a:solidFill>
                <a:srgbClr val="FFFFFF"/>
              </a:solidFill>
            </a:endParaRPr>
          </a:p>
        </p:txBody>
      </p:sp>
      <p:pic>
        <p:nvPicPr>
          <p:cNvPr id="7" name="Picture 6"/>
          <p:cNvPicPr>
            <a:picLocks noChangeAspect="1"/>
          </p:cNvPicPr>
          <p:nvPr/>
        </p:nvPicPr>
        <p:blipFill rotWithShape="1">
          <a:blip r:embed="rId2"/>
          <a:srcRect l="8338" r="16314" b="-3"/>
          <a:stretch>
            <a:fillRect/>
          </a:stretch>
        </p:blipFill>
        <p:spPr>
          <a:xfrm>
            <a:off x="4240937" y="641102"/>
            <a:ext cx="3703322" cy="3465902"/>
          </a:xfrm>
          <a:prstGeom prst="rect">
            <a:avLst/>
          </a:prstGeom>
        </p:spPr>
      </p:pic>
      <p:pic>
        <p:nvPicPr>
          <p:cNvPr id="9" name="Picture 8"/>
          <p:cNvPicPr>
            <a:picLocks noChangeAspect="1"/>
          </p:cNvPicPr>
          <p:nvPr/>
        </p:nvPicPr>
        <p:blipFill rotWithShape="1">
          <a:blip r:embed="rId3"/>
          <a:srcRect l="3480" r="15475" b="3"/>
          <a:stretch>
            <a:fillRect/>
          </a:stretch>
        </p:blipFill>
        <p:spPr>
          <a:xfrm>
            <a:off x="8036245" y="641102"/>
            <a:ext cx="3702435" cy="3465902"/>
          </a:xfrm>
          <a:prstGeom prst="rect">
            <a:avLst/>
          </a:prstGeom>
        </p:spPr>
      </p:pic>
      <p:pic>
        <p:nvPicPr>
          <p:cNvPr id="8" name="Picture 7"/>
          <p:cNvPicPr>
            <a:picLocks noChangeAspect="1"/>
          </p:cNvPicPr>
          <p:nvPr/>
        </p:nvPicPr>
        <p:blipFill rotWithShape="1">
          <a:blip r:embed="rId4"/>
          <a:srcRect t="18591" r="-4" b="3818"/>
          <a:stretch>
            <a:fillRect/>
          </a:stretch>
        </p:blipFill>
        <p:spPr>
          <a:xfrm>
            <a:off x="8035356" y="4195909"/>
            <a:ext cx="3702435" cy="2194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82724" y="702156"/>
            <a:ext cx="7225075" cy="1013800"/>
          </a:xfrm>
        </p:spPr>
        <p:txBody>
          <a:bodyPr>
            <a:normAutofit/>
          </a:bodyPr>
          <a:lstStyle/>
          <a:p>
            <a:r>
              <a:rPr lang="en-IN" dirty="0">
                <a:solidFill>
                  <a:schemeClr val="tx2"/>
                </a:solidFill>
              </a:rPr>
              <a:t>what I understand from Micro-credit loan case?</a:t>
            </a:r>
            <a:endParaRPr lang="en-IN" dirty="0">
              <a:solidFill>
                <a:schemeClr val="tx2"/>
              </a:solidFill>
            </a:endParaRPr>
          </a:p>
        </p:txBody>
      </p:sp>
      <p:sp>
        <p:nvSpPr>
          <p:cNvPr id="73" name="Rectangle 72"/>
          <p:cNvSpPr>
            <a:spLocks noGrp="1" noRot="1" noChangeAspect="1" noMove="1" noResize="1" noEditPoints="1" noAdjustHandles="1" noChangeArrowheads="1" noChangeShapeType="1" noTextEdit="1"/>
          </p:cNvSpPr>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De Bono's 6 thinking hats &amp; my understanding of teamwork – amrmustafa7"/>
          <p:cNvPicPr>
            <a:picLocks noChangeAspect="1" noChangeArrowheads="1"/>
          </p:cNvPicPr>
          <p:nvPr/>
        </p:nvPicPr>
        <p:blipFill rotWithShape="1">
          <a:blip r:embed="rId1">
            <a:extLst>
              <a:ext uri="{28A0092B-C50C-407E-A947-70E740481C1C}">
                <a14:useLocalDpi xmlns:a14="http://schemas.microsoft.com/office/drawing/2010/main" val="0"/>
              </a:ext>
            </a:extLst>
          </a:blip>
          <a:srcRect l="5188" r="21517" b="3"/>
          <a:stretch>
            <a:fillRect/>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p:cNvGraphicFramePr>
            <a:graphicFrameLocks noGrp="1"/>
          </p:cNvGraphicFramePr>
          <p:nvPr>
            <p:ph idx="1"/>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a:spLocks noGrp="1" noRot="1" noChangeAspect="1" noMove="1" noResize="1" noEditPoints="1" noAdjustHandles="1" noChangeArrowheads="1" noChangeShapeType="1" noTextEdit="1"/>
          </p:cNvSpPr>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NOTIZIE E INFO - Associazione Nazionale Carabinieri Maserà di Padova"/>
          <p:cNvPicPr>
            <a:picLocks noChangeAspect="1" noChangeArrowheads="1"/>
          </p:cNvPicPr>
          <p:nvPr/>
        </p:nvPicPr>
        <p:blipFill rotWithShape="1">
          <a:blip r:embed="rId1">
            <a:extLst>
              <a:ext uri="{28A0092B-C50C-407E-A947-70E740481C1C}">
                <a14:useLocalDpi xmlns:a14="http://schemas.microsoft.com/office/drawing/2010/main" val="0"/>
              </a:ext>
            </a:extLst>
          </a:blip>
          <a:srcRect t="9018" r="-1" b="-1"/>
          <a:stretch>
            <a:fillRect/>
          </a:stretch>
        </p:blipFill>
        <p:spPr bwMode="auto">
          <a:xfrm>
            <a:off x="720636" y="1037972"/>
            <a:ext cx="5476375" cy="4982521"/>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p:cNvSpPr>
            <a:spLocks noGrp="1" noRot="1" noChangeAspect="1" noMove="1" noResize="1" noEditPoints="1" noAdjustHandles="1" noChangeArrowheads="1" noChangeShapeType="1" noTextEdit="1"/>
          </p:cNvSpPr>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873606" y="746962"/>
            <a:ext cx="4597758" cy="724070"/>
          </a:xfrm>
        </p:spPr>
        <p:txBody>
          <a:bodyPr vert="horz" lIns="91440" tIns="45720" rIns="91440" bIns="45720" rtlCol="0">
            <a:normAutofit/>
          </a:bodyPr>
          <a:lstStyle/>
          <a:p>
            <a:r>
              <a:rPr lang="en-US" dirty="0">
                <a:solidFill>
                  <a:srgbClr val="FFFFFF"/>
                </a:solidFill>
              </a:rPr>
              <a:t>Dataset Information</a:t>
            </a:r>
            <a:endParaRPr lang="en-US" dirty="0">
              <a:solidFill>
                <a:srgbClr val="FFFFFF"/>
              </a:solidFill>
            </a:endParaRPr>
          </a:p>
        </p:txBody>
      </p:sp>
      <p:sp>
        <p:nvSpPr>
          <p:cNvPr id="3078" name="Content Placeholder 3077"/>
          <p:cNvSpPr>
            <a:spLocks noGrp="1"/>
          </p:cNvSpPr>
          <p:nvPr>
            <p:ph idx="1"/>
          </p:nvPr>
        </p:nvSpPr>
        <p:spPr>
          <a:xfrm>
            <a:off x="6873606" y="1523592"/>
            <a:ext cx="4597758" cy="4610509"/>
          </a:xfrm>
        </p:spPr>
        <p:txBody>
          <a:bodyPr>
            <a:normAutofit/>
          </a:bodyPr>
          <a:lstStyle/>
          <a:p>
            <a:endParaRPr lang="en-US" dirty="0">
              <a:solidFill>
                <a:srgbClr val="FFFFFF"/>
              </a:solidFill>
            </a:endParaRPr>
          </a:p>
          <a:p>
            <a:r>
              <a:rPr lang="en-IN" sz="1800" dirty="0">
                <a:effectLst/>
                <a:latin typeface="Arial" panose="020B0604020202020204" pitchFamily="34" charset="0"/>
                <a:ea typeface="Calibri" panose="020F0502020204030204" pitchFamily="34" charset="0"/>
              </a:rPr>
              <a:t>The dataset is a csv file with 37 attributes (36 features and 1 target). </a:t>
            </a:r>
            <a:endParaRPr lang="en-IN" sz="1800" dirty="0">
              <a:effectLst/>
              <a:latin typeface="Arial" panose="020B0604020202020204" pitchFamily="34" charset="0"/>
              <a:ea typeface="Calibri" panose="020F0502020204030204" pitchFamily="34" charset="0"/>
            </a:endParaRPr>
          </a:p>
          <a:p>
            <a:r>
              <a:rPr lang="en-IN" sz="1800" dirty="0">
                <a:solidFill>
                  <a:srgbClr val="FFFFFF"/>
                </a:solidFill>
                <a:latin typeface="Arial" panose="020B0604020202020204" pitchFamily="34" charset="0"/>
              </a:rPr>
              <a:t>It has 209593 rows and 37 columns.</a:t>
            </a:r>
            <a:endParaRPr lang="en-IN" sz="1800" dirty="0">
              <a:solidFill>
                <a:srgbClr val="FFFFFF"/>
              </a:solidFill>
              <a:latin typeface="Arial" panose="020B0604020202020204" pitchFamily="34" charset="0"/>
            </a:endParaRPr>
          </a:p>
          <a:p>
            <a:r>
              <a:rPr lang="en-IN" sz="1800" dirty="0">
                <a:effectLst/>
                <a:latin typeface="Arial" panose="020B0604020202020204" pitchFamily="34" charset="0"/>
                <a:ea typeface="Calibri" panose="020F0502020204030204" pitchFamily="34" charset="0"/>
              </a:rPr>
              <a:t>The target variable is either 1 or 0 which means non defaulter and defaulter, respectively</a:t>
            </a:r>
            <a:r>
              <a:rPr lang="en-IN" sz="1800" dirty="0">
                <a:solidFill>
                  <a:srgbClr val="FFFFFF"/>
                </a:solidFill>
                <a:effectLst/>
                <a:latin typeface="Arial" panose="020B0604020202020204" pitchFamily="34" charset="0"/>
                <a:ea typeface="Calibri" panose="020F0502020204030204" pitchFamily="34" charset="0"/>
              </a:rPr>
              <a:t>.</a:t>
            </a:r>
            <a:endParaRPr lang="en-IN" sz="1800" dirty="0">
              <a:solidFill>
                <a:srgbClr val="FFFFFF"/>
              </a:solidFill>
              <a:effectLst/>
              <a:latin typeface="Arial" panose="020B0604020202020204" pitchFamily="34" charset="0"/>
              <a:ea typeface="Calibri" panose="020F0502020204030204" pitchFamily="34" charset="0"/>
            </a:endParaRPr>
          </a:p>
          <a:p>
            <a:r>
              <a:rPr lang="en-IN" sz="1800" dirty="0">
                <a:effectLst/>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{5DDD3DD6-7C3B-4A55-95D7-8B08D990CAA9}tf33552983_win32</Template>
  <TotalTime>0</TotalTime>
  <Words>7598</Words>
  <Application>WPS Presentation</Application>
  <PresentationFormat>Widescreen</PresentationFormat>
  <Paragraphs>162</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Wingdings 2</vt:lpstr>
      <vt:lpstr>Wingdings</vt:lpstr>
      <vt:lpstr>Calibri</vt:lpstr>
      <vt:lpstr>Times New Roman</vt:lpstr>
      <vt:lpstr>Franklin Gothic Book</vt:lpstr>
      <vt:lpstr>Franklin Gothic Demi</vt:lpstr>
      <vt:lpstr>Segoe Print</vt:lpstr>
      <vt:lpstr>Microsoft YaHei</vt:lpstr>
      <vt:lpstr>Arial Unicode MS</vt:lpstr>
      <vt:lpstr>Helvetica Neue</vt:lpstr>
      <vt:lpstr>Gill Sans MT</vt:lpstr>
      <vt:lpstr>DividendVTI</vt:lpstr>
      <vt:lpstr>Micro Credit loan</vt:lpstr>
      <vt:lpstr>Project Information</vt:lpstr>
      <vt:lpstr>What is Micro Credit?</vt:lpstr>
      <vt:lpstr>WHY MICRO CREDIT?</vt:lpstr>
      <vt:lpstr>CALL ME BACK!</vt:lpstr>
      <vt:lpstr>How it works?</vt:lpstr>
      <vt:lpstr>Key Features</vt:lpstr>
      <vt:lpstr>what I understand from Micro-credit loan case?</vt:lpstr>
      <vt:lpstr>Dataset Information</vt:lpstr>
      <vt:lpstr>Description of Features</vt:lpstr>
      <vt:lpstr>Description of Features</vt:lpstr>
      <vt:lpstr>Description of Features</vt:lpstr>
      <vt:lpstr>Average main balance account vs loan pay back with in 5 days</vt:lpstr>
      <vt:lpstr>Frequency of main  account recharged in last 30 days vs loan pay back rate with in 5 days</vt:lpstr>
      <vt:lpstr>Number of loans taken by user in last 30 days vs loan pay back rate within 5 days</vt:lpstr>
      <vt:lpstr>Total amount of loans taken by user in last 30 days vs loan pay back rate within 5 days</vt:lpstr>
      <vt:lpstr>Total percentage of defaulters and non-defaulters customers</vt:lpstr>
      <vt:lpstr>Frequency of label who take maximum amount of loan</vt:lpstr>
      <vt:lpstr>Steps and assumptions</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 dashboard</vt:lpstr>
      <vt:lpstr>Model Performance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Mehaboob Basha Sheik</dc:creator>
  <cp:lastModifiedBy>Sudhanshu Kumar</cp:lastModifiedBy>
  <cp:revision>33</cp:revision>
  <dcterms:created xsi:type="dcterms:W3CDTF">2021-03-16T16:30:00Z</dcterms:created>
  <dcterms:modified xsi:type="dcterms:W3CDTF">2021-11-25T17:19:39Z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C1A658AFA1CE46F096681057626789B6</vt:lpwstr>
  </property>
  <property fmtid="{D5CDD505-2E9C-101B-9397-08002B2CF9AE}" pid="4" name="KSOProductBuildVer">
    <vt:lpwstr>1033-11.2.0.10382</vt:lpwstr>
  </property>
</Properties>
</file>